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1" r:id="rId3"/>
    <p:sldId id="263" r:id="rId4"/>
    <p:sldId id="264" r:id="rId5"/>
    <p:sldId id="256" r:id="rId6"/>
    <p:sldId id="259" r:id="rId7"/>
    <p:sldId id="257" r:id="rId8"/>
    <p:sldId id="258" r:id="rId9"/>
    <p:sldId id="26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63" d="100"/>
          <a:sy n="163" d="100"/>
        </p:scale>
        <p:origin x="174" y="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 Fiddaman" userId="a58d4e45-b57a-467f-b586-4e74a974bf07" providerId="ADAL" clId="{7C46116A-C80A-4D2F-970D-69B686BFBC81}"/>
    <pc:docChg chg="modSld">
      <pc:chgData name="Tom Fiddaman" userId="a58d4e45-b57a-467f-b586-4e74a974bf07" providerId="ADAL" clId="{7C46116A-C80A-4D2F-970D-69B686BFBC81}" dt="2026-07-14T00:40:44.663" v="1" actId="1076"/>
      <pc:docMkLst>
        <pc:docMk/>
      </pc:docMkLst>
      <pc:sldChg chg="modSp mod">
        <pc:chgData name="Tom Fiddaman" userId="a58d4e45-b57a-467f-b586-4e74a974bf07" providerId="ADAL" clId="{7C46116A-C80A-4D2F-970D-69B686BFBC81}" dt="2026-07-14T00:40:44.663" v="1" actId="1076"/>
        <pc:sldMkLst>
          <pc:docMk/>
          <pc:sldMk cId="586425825" sldId="261"/>
        </pc:sldMkLst>
        <pc:spChg chg="mod">
          <ac:chgData name="Tom Fiddaman" userId="a58d4e45-b57a-467f-b586-4e74a974bf07" providerId="ADAL" clId="{7C46116A-C80A-4D2F-970D-69B686BFBC81}" dt="2026-07-14T00:40:36.095" v="0" actId="14100"/>
          <ac:spMkLst>
            <pc:docMk/>
            <pc:sldMk cId="586425825" sldId="261"/>
            <ac:spMk id="6" creationId="{00000000-0000-0000-0000-000000000000}"/>
          </ac:spMkLst>
        </pc:spChg>
        <pc:spChg chg="mod">
          <ac:chgData name="Tom Fiddaman" userId="a58d4e45-b57a-467f-b586-4e74a974bf07" providerId="ADAL" clId="{7C46116A-C80A-4D2F-970D-69B686BFBC81}" dt="2026-07-14T00:40:44.663" v="1" actId="1076"/>
          <ac:spMkLst>
            <pc:docMk/>
            <pc:sldMk cId="586425825" sldId="261"/>
            <ac:spMk id="7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DC252-4665-4E5C-A1C0-281D00F949E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9C50D-0927-47EA-AD76-1721E9D34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950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DC252-4665-4E5C-A1C0-281D00F949E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9C50D-0927-47EA-AD76-1721E9D34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286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DC252-4665-4E5C-A1C0-281D00F949E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9C50D-0927-47EA-AD76-1721E9D34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76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DC252-4665-4E5C-A1C0-281D00F949E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9C50D-0927-47EA-AD76-1721E9D34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041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DC252-4665-4E5C-A1C0-281D00F949E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9C50D-0927-47EA-AD76-1721E9D34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501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DC252-4665-4E5C-A1C0-281D00F949E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9C50D-0927-47EA-AD76-1721E9D34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338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DC252-4665-4E5C-A1C0-281D00F949E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9C50D-0927-47EA-AD76-1721E9D34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844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DC252-4665-4E5C-A1C0-281D00F949E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9C50D-0927-47EA-AD76-1721E9D34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786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DC252-4665-4E5C-A1C0-281D00F949E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9C50D-0927-47EA-AD76-1721E9D34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176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DC252-4665-4E5C-A1C0-281D00F949E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9C50D-0927-47EA-AD76-1721E9D34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556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DC252-4665-4E5C-A1C0-281D00F949E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9C50D-0927-47EA-AD76-1721E9D34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611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DC252-4665-4E5C-A1C0-281D00F949E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9C50D-0927-47EA-AD76-1721E9D34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392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Ventity Action Rules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July 2021</a:t>
            </a:r>
          </a:p>
        </p:txBody>
      </p:sp>
    </p:spTree>
    <p:extLst>
      <p:ext uri="{BB962C8B-B14F-4D97-AF65-F5344CB8AC3E}">
        <p14:creationId xmlns:p14="http://schemas.microsoft.com/office/powerpoint/2010/main" val="3054141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</a:t>
            </a:r>
          </a:p>
        </p:txBody>
      </p:sp>
      <p:sp>
        <p:nvSpPr>
          <p:cNvPr id="3" name="Rectangle 2"/>
          <p:cNvSpPr/>
          <p:nvPr/>
        </p:nvSpPr>
        <p:spPr>
          <a:xfrm>
            <a:off x="1524000" y="2735997"/>
            <a:ext cx="1981200" cy="152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Entity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Isosceles Triangle 3"/>
          <p:cNvSpPr/>
          <p:nvPr/>
        </p:nvSpPr>
        <p:spPr>
          <a:xfrm>
            <a:off x="3962400" y="2735997"/>
            <a:ext cx="1752600" cy="1524000"/>
          </a:xfrm>
          <a:prstGeom prst="triangl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453377" y="3197662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Action</a:t>
            </a:r>
          </a:p>
        </p:txBody>
      </p:sp>
      <p:sp>
        <p:nvSpPr>
          <p:cNvPr id="6" name="Isosceles Triangle 5"/>
          <p:cNvSpPr/>
          <p:nvPr/>
        </p:nvSpPr>
        <p:spPr>
          <a:xfrm>
            <a:off x="6171706" y="3505200"/>
            <a:ext cx="838693" cy="7499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246428" y="3964940"/>
            <a:ext cx="688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Trigger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B37442-74C4-4799-B7DC-331F7C6F80C1}"/>
              </a:ext>
            </a:extLst>
          </p:cNvPr>
          <p:cNvSpPr txBox="1"/>
          <p:nvPr/>
        </p:nvSpPr>
        <p:spPr>
          <a:xfrm>
            <a:off x="4038600" y="4648200"/>
            <a:ext cx="1676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 action definition exists within a particular </a:t>
            </a:r>
            <a:r>
              <a:rPr lang="en-US" dirty="0" err="1"/>
              <a:t>entityType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FF9C7E0-ABAF-4373-9157-87593E68FD2D}"/>
              </a:ext>
            </a:extLst>
          </p:cNvPr>
          <p:cNvSpPr txBox="1"/>
          <p:nvPr/>
        </p:nvSpPr>
        <p:spPr>
          <a:xfrm>
            <a:off x="1524000" y="4648200"/>
            <a:ext cx="1981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 </a:t>
            </a:r>
            <a:r>
              <a:rPr lang="en-US" dirty="0" err="1"/>
              <a:t>entityType</a:t>
            </a:r>
            <a:r>
              <a:rPr lang="en-US" dirty="0"/>
              <a:t> is a generic class, and a particular instance is an entity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CD7AB6-6AD0-4900-B452-CE8DC04229A6}"/>
              </a:ext>
            </a:extLst>
          </p:cNvPr>
          <p:cNvSpPr txBox="1"/>
          <p:nvPr/>
        </p:nvSpPr>
        <p:spPr>
          <a:xfrm>
            <a:off x="6096000" y="4648200"/>
            <a:ext cx="1676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trigger causes an action to occur, and may live in an entity or action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7E099B2-5CFA-412A-AA5E-CFA16B75A6FE}"/>
              </a:ext>
            </a:extLst>
          </p:cNvPr>
          <p:cNvSpPr/>
          <p:nvPr/>
        </p:nvSpPr>
        <p:spPr>
          <a:xfrm>
            <a:off x="8610600" y="3797932"/>
            <a:ext cx="533400" cy="4572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3D3F18-D237-461A-88E3-3937C63E914A}"/>
              </a:ext>
            </a:extLst>
          </p:cNvPr>
          <p:cNvSpPr txBox="1"/>
          <p:nvPr/>
        </p:nvSpPr>
        <p:spPr>
          <a:xfrm>
            <a:off x="8313615" y="3764922"/>
            <a:ext cx="1141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[         ]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92F654E-7805-4A94-9B7C-7F11A65EA0B9}"/>
              </a:ext>
            </a:extLst>
          </p:cNvPr>
          <p:cNvSpPr txBox="1"/>
          <p:nvPr/>
        </p:nvSpPr>
        <p:spPr>
          <a:xfrm>
            <a:off x="8364414" y="4648200"/>
            <a:ext cx="19225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collection or subcollection is a set of entities of a given type, used only in Process List actions</a:t>
            </a:r>
          </a:p>
        </p:txBody>
      </p:sp>
    </p:spTree>
    <p:extLst>
      <p:ext uri="{BB962C8B-B14F-4D97-AF65-F5344CB8AC3E}">
        <p14:creationId xmlns:p14="http://schemas.microsoft.com/office/powerpoint/2010/main" val="586425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FAE4AD-D381-407A-9B59-E4A210D34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952589"/>
          </a:xfrm>
        </p:spPr>
        <p:txBody>
          <a:bodyPr/>
          <a:lstStyle/>
          <a:p>
            <a:r>
              <a:rPr lang="en-US" dirty="0"/>
              <a:t>Action Elements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6BB239-A122-4EE3-AD0B-2FB620D955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436"/>
          <a:stretch/>
        </p:blipFill>
        <p:spPr>
          <a:xfrm>
            <a:off x="-53033" y="941388"/>
            <a:ext cx="6153150" cy="59166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08EFA9D-A42F-4BD4-B12E-45FB6493DE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643" y="1752600"/>
            <a:ext cx="1876425" cy="37528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040D177-C8AE-42E5-90D9-47AB8E434C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5688" y="1752600"/>
            <a:ext cx="2200275" cy="34385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3E76BD-A697-40BB-95DC-BDF50E502F51}"/>
              </a:ext>
            </a:extLst>
          </p:cNvPr>
          <p:cNvSpPr txBox="1"/>
          <p:nvPr/>
        </p:nvSpPr>
        <p:spPr>
          <a:xfrm>
            <a:off x="6847030" y="1263134"/>
            <a:ext cx="11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Properties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505ECD-5240-4B8F-9940-34036DDE38D9}"/>
              </a:ext>
            </a:extLst>
          </p:cNvPr>
          <p:cNvSpPr txBox="1"/>
          <p:nvPr/>
        </p:nvSpPr>
        <p:spPr>
          <a:xfrm>
            <a:off x="9355688" y="1263134"/>
            <a:ext cx="12165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References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481C5C-C686-4A57-BE8E-3B706A1553C3}"/>
              </a:ext>
            </a:extLst>
          </p:cNvPr>
          <p:cNvSpPr txBox="1"/>
          <p:nvPr/>
        </p:nvSpPr>
        <p:spPr>
          <a:xfrm>
            <a:off x="304800" y="2450068"/>
            <a:ext cx="306051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Referenced (shadow) variables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BB5CAF1-4815-468B-A219-DA81F63B3D1E}"/>
              </a:ext>
            </a:extLst>
          </p:cNvPr>
          <p:cNvSpPr/>
          <p:nvPr/>
        </p:nvSpPr>
        <p:spPr>
          <a:xfrm>
            <a:off x="1143000" y="2819400"/>
            <a:ext cx="1524000" cy="3429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98F1EB-8AC8-40FC-BC8D-69A91C3141AE}"/>
              </a:ext>
            </a:extLst>
          </p:cNvPr>
          <p:cNvSpPr txBox="1"/>
          <p:nvPr/>
        </p:nvSpPr>
        <p:spPr>
          <a:xfrm>
            <a:off x="4616066" y="3028860"/>
            <a:ext cx="144780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B0F0"/>
                </a:solidFill>
              </a:rPr>
              <a:t>Surrogates for new entity variables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8C54670-836C-44AF-8156-91124B8569F7}"/>
              </a:ext>
            </a:extLst>
          </p:cNvPr>
          <p:cNvSpPr/>
          <p:nvPr/>
        </p:nvSpPr>
        <p:spPr>
          <a:xfrm>
            <a:off x="3048479" y="2893701"/>
            <a:ext cx="2979136" cy="320229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84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6318B6-0914-4CBE-81F9-10C668AB2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Action 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568CAB-0D16-4466-ACBA-9A4ACD8334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Invoker</a:t>
            </a:r>
            <a:r>
              <a:rPr lang="en-US" dirty="0"/>
              <a:t> – the entity containing the trigger that activated the action</a:t>
            </a:r>
          </a:p>
          <a:p>
            <a:r>
              <a:rPr lang="en-US" dirty="0">
                <a:solidFill>
                  <a:schemeClr val="accent2"/>
                </a:solidFill>
              </a:rPr>
              <a:t>Parent</a:t>
            </a:r>
            <a:r>
              <a:rPr lang="en-US" dirty="0"/>
              <a:t> – the entity containing the action itself</a:t>
            </a:r>
          </a:p>
          <a:p>
            <a:r>
              <a:rPr lang="en-US" dirty="0" err="1">
                <a:solidFill>
                  <a:schemeClr val="accent2"/>
                </a:solidFill>
              </a:rPr>
              <a:t>newEntity</a:t>
            </a:r>
            <a:r>
              <a:rPr lang="en-US" dirty="0"/>
              <a:t> – in a Create action, the new entity to be created</a:t>
            </a:r>
          </a:p>
          <a:p>
            <a:r>
              <a:rPr lang="en-US" dirty="0" err="1">
                <a:solidFill>
                  <a:schemeClr val="accent2"/>
                </a:solidFill>
              </a:rPr>
              <a:t>refEntity</a:t>
            </a:r>
            <a:r>
              <a:rPr lang="en-US" dirty="0"/>
              <a:t> – in a Process List entity, the current collection member in the iteration</a:t>
            </a:r>
          </a:p>
          <a:p>
            <a:r>
              <a:rPr lang="en-US" dirty="0"/>
              <a:t>Plus any additional references defined by the user</a:t>
            </a:r>
          </a:p>
          <a:p>
            <a:pPr lvl="1"/>
            <a:r>
              <a:rPr lang="en-US" dirty="0"/>
              <a:t>Action references can point to Parent or Invoker resources</a:t>
            </a:r>
          </a:p>
        </p:txBody>
      </p:sp>
    </p:spTree>
    <p:extLst>
      <p:ext uri="{BB962C8B-B14F-4D97-AF65-F5344CB8AC3E}">
        <p14:creationId xmlns:p14="http://schemas.microsoft.com/office/powerpoint/2010/main" val="4160275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141518" y="1676400"/>
            <a:ext cx="1981200" cy="152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11" name="Isosceles Triangle 10"/>
          <p:cNvSpPr/>
          <p:nvPr/>
        </p:nvSpPr>
        <p:spPr>
          <a:xfrm>
            <a:off x="3293048" y="1740932"/>
            <a:ext cx="533400" cy="457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Isosceles Triangle 13"/>
          <p:cNvSpPr/>
          <p:nvPr/>
        </p:nvSpPr>
        <p:spPr>
          <a:xfrm>
            <a:off x="3370118" y="1676400"/>
            <a:ext cx="1752600" cy="1524000"/>
          </a:xfrm>
          <a:prstGeom prst="triangl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Arrow Connector 15"/>
          <p:cNvCxnSpPr>
            <a:stCxn id="11" idx="3"/>
            <a:endCxn id="14" idx="1"/>
          </p:cNvCxnSpPr>
          <p:nvPr/>
        </p:nvCxnSpPr>
        <p:spPr>
          <a:xfrm>
            <a:off x="3559748" y="2198132"/>
            <a:ext cx="248520" cy="240268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031109" y="1905000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52800" y="1905000"/>
            <a:ext cx="413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656119" y="1981200"/>
            <a:ext cx="44407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Entity E1 trigger T1 </a:t>
            </a:r>
            <a:r>
              <a:rPr lang="en-US"/>
              <a:t>invokes its </a:t>
            </a:r>
            <a:r>
              <a:rPr lang="en-US" dirty="0"/>
              <a:t>own action A1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E1 is Parent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E1 is Invoker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Simplest Case</a:t>
            </a:r>
            <a:br>
              <a:rPr lang="en-US" dirty="0"/>
            </a:br>
            <a:r>
              <a:rPr lang="en-US" dirty="0"/>
              <a:t>Invoke own action</a:t>
            </a:r>
          </a:p>
        </p:txBody>
      </p:sp>
    </p:spTree>
    <p:extLst>
      <p:ext uri="{BB962C8B-B14F-4D97-AF65-F5344CB8AC3E}">
        <p14:creationId xmlns:p14="http://schemas.microsoft.com/office/powerpoint/2010/main" val="3005958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141518" y="1676400"/>
            <a:ext cx="1981200" cy="152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11" name="Isosceles Triangle 10"/>
          <p:cNvSpPr/>
          <p:nvPr/>
        </p:nvSpPr>
        <p:spPr>
          <a:xfrm>
            <a:off x="4132118" y="2362200"/>
            <a:ext cx="533400" cy="457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579918" y="3886200"/>
            <a:ext cx="1981200" cy="152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E2</a:t>
            </a:r>
          </a:p>
        </p:txBody>
      </p:sp>
      <p:sp>
        <p:nvSpPr>
          <p:cNvPr id="14" name="Isosceles Triangle 13"/>
          <p:cNvSpPr/>
          <p:nvPr/>
        </p:nvSpPr>
        <p:spPr>
          <a:xfrm>
            <a:off x="5808518" y="3886200"/>
            <a:ext cx="1752600" cy="1524000"/>
          </a:xfrm>
          <a:prstGeom prst="triangl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Arrow Connector 15"/>
          <p:cNvCxnSpPr>
            <a:stCxn id="11" idx="3"/>
            <a:endCxn id="14" idx="1"/>
          </p:cNvCxnSpPr>
          <p:nvPr/>
        </p:nvCxnSpPr>
        <p:spPr>
          <a:xfrm>
            <a:off x="4398818" y="2819400"/>
            <a:ext cx="1847850" cy="182880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469509" y="4114800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91870" y="2526268"/>
            <a:ext cx="413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656119" y="1981200"/>
            <a:ext cx="27710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Entity E1 trigger T1 invokes </a:t>
            </a:r>
          </a:p>
          <a:p>
            <a:r>
              <a:rPr lang="en-US" dirty="0"/>
              <a:t>Entity E2.A1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865918" y="3962400"/>
            <a:ext cx="16428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 A1: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E2 is Parent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E1 is Invoker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Simple Case</a:t>
            </a:r>
            <a:br>
              <a:rPr lang="en-US" dirty="0"/>
            </a:br>
            <a:r>
              <a:rPr lang="en-US" dirty="0"/>
              <a:t>Invoke an action in another entity</a:t>
            </a:r>
          </a:p>
        </p:txBody>
      </p:sp>
    </p:spTree>
    <p:extLst>
      <p:ext uri="{BB962C8B-B14F-4D97-AF65-F5344CB8AC3E}">
        <p14:creationId xmlns:p14="http://schemas.microsoft.com/office/powerpoint/2010/main" val="1023924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150918" y="838200"/>
            <a:ext cx="1981200" cy="152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11" name="Isosceles Triangle 10"/>
          <p:cNvSpPr/>
          <p:nvPr/>
        </p:nvSpPr>
        <p:spPr>
          <a:xfrm>
            <a:off x="3141518" y="1524000"/>
            <a:ext cx="533400" cy="457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439372" y="2971800"/>
            <a:ext cx="1981200" cy="152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E2</a:t>
            </a:r>
          </a:p>
        </p:txBody>
      </p:sp>
      <p:sp>
        <p:nvSpPr>
          <p:cNvPr id="14" name="Isosceles Triangle 13"/>
          <p:cNvSpPr/>
          <p:nvPr/>
        </p:nvSpPr>
        <p:spPr>
          <a:xfrm>
            <a:off x="4667972" y="2971800"/>
            <a:ext cx="1752600" cy="1524000"/>
          </a:xfrm>
          <a:prstGeom prst="triangl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Arrow Connector 15"/>
          <p:cNvCxnSpPr>
            <a:stCxn id="11" idx="3"/>
            <a:endCxn id="14" idx="1"/>
          </p:cNvCxnSpPr>
          <p:nvPr/>
        </p:nvCxnSpPr>
        <p:spPr>
          <a:xfrm>
            <a:off x="3408218" y="1981200"/>
            <a:ext cx="1697904" cy="1752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328963" y="3200400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01270" y="1688068"/>
            <a:ext cx="413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373038" y="1600200"/>
            <a:ext cx="2713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E1 trigger T1 invokes E2.A1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629400" y="2971801"/>
            <a:ext cx="457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A1: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E2 is Parent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E1 is Invoker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T2 invokes E3.A2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E3 might be the Parent or Invoker, or some other entity accessible via references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Cascade</a:t>
            </a:r>
          </a:p>
        </p:txBody>
      </p:sp>
      <p:sp>
        <p:nvSpPr>
          <p:cNvPr id="13" name="Isosceles Triangle 12"/>
          <p:cNvSpPr/>
          <p:nvPr/>
        </p:nvSpPr>
        <p:spPr>
          <a:xfrm>
            <a:off x="5408320" y="3802797"/>
            <a:ext cx="533400" cy="457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99118" y="5109865"/>
            <a:ext cx="1981200" cy="152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E3</a:t>
            </a:r>
          </a:p>
        </p:txBody>
      </p:sp>
      <p:sp>
        <p:nvSpPr>
          <p:cNvPr id="19" name="Isosceles Triangle 18"/>
          <p:cNvSpPr/>
          <p:nvPr/>
        </p:nvSpPr>
        <p:spPr>
          <a:xfrm>
            <a:off x="7027718" y="5109865"/>
            <a:ext cx="1752600" cy="1524000"/>
          </a:xfrm>
          <a:prstGeom prst="triangl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4" name="Straight Arrow Connector 23"/>
          <p:cNvCxnSpPr>
            <a:stCxn id="13" idx="3"/>
            <a:endCxn id="19" idx="1"/>
          </p:cNvCxnSpPr>
          <p:nvPr/>
        </p:nvCxnSpPr>
        <p:spPr>
          <a:xfrm>
            <a:off x="5675020" y="4259997"/>
            <a:ext cx="1790848" cy="16118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688709" y="5338465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468072" y="3966865"/>
            <a:ext cx="413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991600" y="5186065"/>
            <a:ext cx="16428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 A2: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E3 is Parent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E2 is Invoker</a:t>
            </a:r>
          </a:p>
        </p:txBody>
      </p:sp>
    </p:spTree>
    <p:extLst>
      <p:ext uri="{BB962C8B-B14F-4D97-AF65-F5344CB8AC3E}">
        <p14:creationId xmlns:p14="http://schemas.microsoft.com/office/powerpoint/2010/main" val="3126929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Process List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141518" y="1676400"/>
            <a:ext cx="1981200" cy="152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13" name="Isosceles Triangle 12"/>
          <p:cNvSpPr/>
          <p:nvPr/>
        </p:nvSpPr>
        <p:spPr>
          <a:xfrm>
            <a:off x="3293048" y="1740932"/>
            <a:ext cx="533400" cy="457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Isosceles Triangle 13"/>
          <p:cNvSpPr/>
          <p:nvPr/>
        </p:nvSpPr>
        <p:spPr>
          <a:xfrm>
            <a:off x="3370118" y="1676400"/>
            <a:ext cx="1752600" cy="1524000"/>
          </a:xfrm>
          <a:prstGeom prst="triangl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Arrow Connector 14"/>
          <p:cNvCxnSpPr>
            <a:stCxn id="13" idx="3"/>
            <a:endCxn id="14" idx="1"/>
          </p:cNvCxnSpPr>
          <p:nvPr/>
        </p:nvCxnSpPr>
        <p:spPr>
          <a:xfrm>
            <a:off x="3559748" y="2198132"/>
            <a:ext cx="248520" cy="2402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31109" y="1905000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52800" y="1905000"/>
            <a:ext cx="413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86400" y="1676400"/>
            <a:ext cx="440228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Entity E1 trigger T1 invokes its own action A1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E1 is Parent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E1 is Invoker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A1 iterates over a collection (possibly with filters and ordering)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Each collection member is a </a:t>
            </a:r>
            <a:r>
              <a:rPr lang="en-US" dirty="0" err="1"/>
              <a:t>refEntity</a:t>
            </a:r>
            <a:r>
              <a:rPr lang="en-US" dirty="0"/>
              <a:t> with type E2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02CFE1A-162F-493E-BA9A-C6C8EB96ECCE}"/>
              </a:ext>
            </a:extLst>
          </p:cNvPr>
          <p:cNvGrpSpPr/>
          <p:nvPr/>
        </p:nvGrpSpPr>
        <p:grpSpPr>
          <a:xfrm>
            <a:off x="3675588" y="2633990"/>
            <a:ext cx="1141659" cy="523220"/>
            <a:chOff x="8306470" y="3764922"/>
            <a:chExt cx="1141659" cy="52322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B563C8B-4A63-4C22-AB93-A115EAEDA170}"/>
                </a:ext>
              </a:extLst>
            </p:cNvPr>
            <p:cNvSpPr/>
            <p:nvPr/>
          </p:nvSpPr>
          <p:spPr>
            <a:xfrm>
              <a:off x="8610600" y="3797932"/>
              <a:ext cx="533400" cy="4572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E2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BD0454E-5ABD-4108-B544-6A5AE7114DCD}"/>
                </a:ext>
              </a:extLst>
            </p:cNvPr>
            <p:cNvSpPr txBox="1"/>
            <p:nvPr/>
          </p:nvSpPr>
          <p:spPr>
            <a:xfrm>
              <a:off x="8306470" y="3764922"/>
              <a:ext cx="11416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[         ]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0319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2150918" y="838200"/>
            <a:ext cx="1981200" cy="152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27" name="Isosceles Triangle 26"/>
          <p:cNvSpPr/>
          <p:nvPr/>
        </p:nvSpPr>
        <p:spPr>
          <a:xfrm>
            <a:off x="3141518" y="1524000"/>
            <a:ext cx="533400" cy="457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4439372" y="2971800"/>
            <a:ext cx="1981200" cy="152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E2</a:t>
            </a:r>
          </a:p>
        </p:txBody>
      </p:sp>
      <p:sp>
        <p:nvSpPr>
          <p:cNvPr id="29" name="Isosceles Triangle 28"/>
          <p:cNvSpPr/>
          <p:nvPr/>
        </p:nvSpPr>
        <p:spPr>
          <a:xfrm>
            <a:off x="4667972" y="2971800"/>
            <a:ext cx="1752600" cy="1524000"/>
          </a:xfrm>
          <a:prstGeom prst="triangl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0" name="Straight Arrow Connector 29"/>
          <p:cNvCxnSpPr>
            <a:stCxn id="27" idx="3"/>
            <a:endCxn id="29" idx="1"/>
          </p:cNvCxnSpPr>
          <p:nvPr/>
        </p:nvCxnSpPr>
        <p:spPr>
          <a:xfrm>
            <a:off x="3408218" y="1981200"/>
            <a:ext cx="1697904" cy="1752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328963" y="3200400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201270" y="1688068"/>
            <a:ext cx="413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T1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373038" y="1600200"/>
            <a:ext cx="2713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E1 trigger T1 invokes E2.A1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546007" y="2902302"/>
            <a:ext cx="419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A1: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E2 is Parent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E1 is Invoker</a:t>
            </a:r>
          </a:p>
          <a:p>
            <a:r>
              <a:rPr lang="en-US" dirty="0"/>
              <a:t>A1 iterates over a collection containing E3: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T2 invokes refEntitytype.A2</a:t>
            </a:r>
          </a:p>
        </p:txBody>
      </p:sp>
      <p:sp>
        <p:nvSpPr>
          <p:cNvPr id="35" name="Isosceles Triangle 34"/>
          <p:cNvSpPr/>
          <p:nvPr/>
        </p:nvSpPr>
        <p:spPr>
          <a:xfrm>
            <a:off x="5715000" y="3962400"/>
            <a:ext cx="533400" cy="457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6799118" y="5109865"/>
            <a:ext cx="1981200" cy="152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E3</a:t>
            </a:r>
          </a:p>
        </p:txBody>
      </p:sp>
      <p:sp>
        <p:nvSpPr>
          <p:cNvPr id="37" name="Isosceles Triangle 36"/>
          <p:cNvSpPr/>
          <p:nvPr/>
        </p:nvSpPr>
        <p:spPr>
          <a:xfrm>
            <a:off x="7027718" y="5109865"/>
            <a:ext cx="1752600" cy="1524000"/>
          </a:xfrm>
          <a:prstGeom prst="triangl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8" name="Straight Arrow Connector 37"/>
          <p:cNvCxnSpPr>
            <a:stCxn id="35" idx="3"/>
            <a:endCxn id="37" idx="1"/>
          </p:cNvCxnSpPr>
          <p:nvPr/>
        </p:nvCxnSpPr>
        <p:spPr>
          <a:xfrm>
            <a:off x="5981700" y="4419600"/>
            <a:ext cx="1484168" cy="14522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688709" y="5338465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A2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774752" y="4126468"/>
            <a:ext cx="413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T2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991600" y="5186065"/>
            <a:ext cx="16428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 A2: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E3 is Parent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E2 is Invoker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274638"/>
            <a:ext cx="6629400" cy="1143000"/>
          </a:xfrm>
        </p:spPr>
        <p:txBody>
          <a:bodyPr/>
          <a:lstStyle/>
          <a:p>
            <a:r>
              <a:rPr lang="en-US" dirty="0"/>
              <a:t>Complex Process List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ED9AB70-1F06-4E52-B6C5-6332951A70B1}"/>
              </a:ext>
            </a:extLst>
          </p:cNvPr>
          <p:cNvSpPr/>
          <p:nvPr/>
        </p:nvSpPr>
        <p:spPr>
          <a:xfrm>
            <a:off x="5064734" y="3961262"/>
            <a:ext cx="533400" cy="4572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2C420A-24F6-4159-835A-9BE28776BF77}"/>
              </a:ext>
            </a:extLst>
          </p:cNvPr>
          <p:cNvSpPr txBox="1"/>
          <p:nvPr/>
        </p:nvSpPr>
        <p:spPr>
          <a:xfrm>
            <a:off x="4807494" y="3925275"/>
            <a:ext cx="10599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[        ]</a:t>
            </a:r>
          </a:p>
        </p:txBody>
      </p:sp>
    </p:spTree>
    <p:extLst>
      <p:ext uri="{BB962C8B-B14F-4D97-AF65-F5344CB8AC3E}">
        <p14:creationId xmlns:p14="http://schemas.microsoft.com/office/powerpoint/2010/main" val="20916765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2917</TotalTime>
  <Words>354</Words>
  <Application>Microsoft Office PowerPoint</Application>
  <PresentationFormat>Widescreen</PresentationFormat>
  <Paragraphs>89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Ventity Action Rules</vt:lpstr>
      <vt:lpstr>Key</vt:lpstr>
      <vt:lpstr>Action Elements</vt:lpstr>
      <vt:lpstr>Action References</vt:lpstr>
      <vt:lpstr>Simplest Case Invoke own action</vt:lpstr>
      <vt:lpstr>Simple Case Invoke an action in another entity</vt:lpstr>
      <vt:lpstr>Cascade</vt:lpstr>
      <vt:lpstr>Simple Process List</vt:lpstr>
      <vt:lpstr>Complex Process List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Fid</dc:creator>
  <cp:lastModifiedBy>Tom Fiddaman</cp:lastModifiedBy>
  <cp:revision>8</cp:revision>
  <dcterms:created xsi:type="dcterms:W3CDTF">2016-06-15T23:00:14Z</dcterms:created>
  <dcterms:modified xsi:type="dcterms:W3CDTF">2026-07-14T00:40:44Z</dcterms:modified>
</cp:coreProperties>
</file>