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286" r:id="rId3"/>
    <p:sldId id="394" r:id="rId4"/>
    <p:sldId id="395" r:id="rId5"/>
    <p:sldId id="312" r:id="rId6"/>
    <p:sldId id="318" r:id="rId7"/>
    <p:sldId id="313" r:id="rId8"/>
    <p:sldId id="314" r:id="rId9"/>
    <p:sldId id="315" r:id="rId10"/>
    <p:sldId id="316" r:id="rId11"/>
    <p:sldId id="390" r:id="rId12"/>
    <p:sldId id="396" r:id="rId13"/>
    <p:sldId id="349" r:id="rId14"/>
    <p:sldId id="397" r:id="rId15"/>
    <p:sldId id="398" r:id="rId16"/>
    <p:sldId id="399" r:id="rId17"/>
    <p:sldId id="386" r:id="rId18"/>
    <p:sldId id="362" r:id="rId19"/>
    <p:sldId id="317" r:id="rId20"/>
    <p:sldId id="350" r:id="rId21"/>
    <p:sldId id="360" r:id="rId22"/>
    <p:sldId id="356" r:id="rId23"/>
    <p:sldId id="359" r:id="rId24"/>
    <p:sldId id="361" r:id="rId25"/>
    <p:sldId id="355" r:id="rId26"/>
    <p:sldId id="357" r:id="rId27"/>
    <p:sldId id="358" r:id="rId28"/>
    <p:sldId id="363" r:id="rId29"/>
    <p:sldId id="364" r:id="rId30"/>
    <p:sldId id="365" r:id="rId31"/>
    <p:sldId id="389" r:id="rId32"/>
    <p:sldId id="353" r:id="rId33"/>
    <p:sldId id="375" r:id="rId34"/>
    <p:sldId id="374" r:id="rId35"/>
    <p:sldId id="376" r:id="rId36"/>
    <p:sldId id="377" r:id="rId37"/>
    <p:sldId id="378" r:id="rId38"/>
    <p:sldId id="379" r:id="rId39"/>
    <p:sldId id="380" r:id="rId40"/>
    <p:sldId id="381" r:id="rId41"/>
    <p:sldId id="382" r:id="rId42"/>
    <p:sldId id="383" r:id="rId43"/>
    <p:sldId id="384" r:id="rId44"/>
    <p:sldId id="385" r:id="rId45"/>
    <p:sldId id="391" r:id="rId46"/>
    <p:sldId id="354" r:id="rId47"/>
    <p:sldId id="370" r:id="rId48"/>
    <p:sldId id="373" r:id="rId49"/>
    <p:sldId id="371" r:id="rId50"/>
    <p:sldId id="372" r:id="rId5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120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D4D4D"/>
    <a:srgbClr val="B8C5DA"/>
    <a:srgbClr val="333399"/>
    <a:srgbClr val="000066"/>
    <a:srgbClr val="0033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C44DC3-550D-4097-BC90-085E534B64DD}" v="12" dt="2026-07-14T01:29:01.1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588" autoAdjust="0"/>
    <p:restoredTop sz="86390" autoAdjust="0"/>
  </p:normalViewPr>
  <p:slideViewPr>
    <p:cSldViewPr>
      <p:cViewPr varScale="1">
        <p:scale>
          <a:sx n="125" d="100"/>
          <a:sy n="125" d="100"/>
        </p:scale>
        <p:origin x="96" y="792"/>
      </p:cViewPr>
      <p:guideLst>
        <p:guide orient="horz" pos="2160"/>
        <p:guide pos="5120"/>
        <p:guide pos="3840"/>
      </p:guideLst>
    </p:cSldViewPr>
  </p:slideViewPr>
  <p:outlineViewPr>
    <p:cViewPr>
      <p:scale>
        <a:sx n="33" d="100"/>
        <a:sy n="33" d="100"/>
      </p:scale>
      <p:origin x="48" y="41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Fiddaman" userId="a58d4e45-b57a-467f-b586-4e74a974bf07" providerId="ADAL" clId="{7C46116A-C80A-4D2F-970D-69B686BFBC81}"/>
    <pc:docChg chg="undo custSel addSld delSld modSld">
      <pc:chgData name="Tom Fiddaman" userId="a58d4e45-b57a-467f-b586-4e74a974bf07" providerId="ADAL" clId="{7C46116A-C80A-4D2F-970D-69B686BFBC81}" dt="2026-07-14T01:31:48.950" v="1312" actId="1076"/>
      <pc:docMkLst>
        <pc:docMk/>
      </pc:docMkLst>
      <pc:sldChg chg="modSp mod">
        <pc:chgData name="Tom Fiddaman" userId="a58d4e45-b57a-467f-b586-4e74a974bf07" providerId="ADAL" clId="{7C46116A-C80A-4D2F-970D-69B686BFBC81}" dt="2026-07-14T00:07:47.358" v="279" actId="20577"/>
        <pc:sldMkLst>
          <pc:docMk/>
          <pc:sldMk cId="0" sldId="256"/>
        </pc:sldMkLst>
        <pc:spChg chg="mod">
          <ac:chgData name="Tom Fiddaman" userId="a58d4e45-b57a-467f-b586-4e74a974bf07" providerId="ADAL" clId="{7C46116A-C80A-4D2F-970D-69B686BFBC81}" dt="2026-07-14T00:07:47.358" v="279" actId="20577"/>
          <ac:spMkLst>
            <pc:docMk/>
            <pc:sldMk cId="0" sldId="256"/>
            <ac:spMk id="3074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4T00:07:38.414" v="256" actId="20577"/>
          <ac:spMkLst>
            <pc:docMk/>
            <pc:sldMk cId="0" sldId="256"/>
            <ac:spMk id="3075" creationId="{00000000-0000-0000-0000-000000000000}"/>
          </ac:spMkLst>
        </pc:spChg>
      </pc:sldChg>
      <pc:sldChg chg="modSp mod">
        <pc:chgData name="Tom Fiddaman" userId="a58d4e45-b57a-467f-b586-4e74a974bf07" providerId="ADAL" clId="{7C46116A-C80A-4D2F-970D-69B686BFBC81}" dt="2026-07-14T01:07:25.698" v="715" actId="20577"/>
        <pc:sldMkLst>
          <pc:docMk/>
          <pc:sldMk cId="1267668925" sldId="286"/>
        </pc:sldMkLst>
        <pc:spChg chg="mod">
          <ac:chgData name="Tom Fiddaman" userId="a58d4e45-b57a-467f-b586-4e74a974bf07" providerId="ADAL" clId="{7C46116A-C80A-4D2F-970D-69B686BFBC81}" dt="2026-07-14T01:07:25.698" v="715" actId="20577"/>
          <ac:spMkLst>
            <pc:docMk/>
            <pc:sldMk cId="1267668925" sldId="286"/>
            <ac:spMk id="3" creationId="{00000000-0000-0000-0000-000000000000}"/>
          </ac:spMkLst>
        </pc:spChg>
      </pc:sldChg>
      <pc:sldChg chg="del">
        <pc:chgData name="Tom Fiddaman" userId="a58d4e45-b57a-467f-b586-4e74a974bf07" providerId="ADAL" clId="{7C46116A-C80A-4D2F-970D-69B686BFBC81}" dt="2026-07-14T01:18:55.344" v="780" actId="47"/>
        <pc:sldMkLst>
          <pc:docMk/>
          <pc:sldMk cId="115808519" sldId="293"/>
        </pc:sldMkLst>
      </pc:sldChg>
      <pc:sldChg chg="del">
        <pc:chgData name="Tom Fiddaman" userId="a58d4e45-b57a-467f-b586-4e74a974bf07" providerId="ADAL" clId="{7C46116A-C80A-4D2F-970D-69B686BFBC81}" dt="2026-07-14T01:18:55.344" v="780" actId="47"/>
        <pc:sldMkLst>
          <pc:docMk/>
          <pc:sldMk cId="134146102" sldId="294"/>
        </pc:sldMkLst>
      </pc:sldChg>
      <pc:sldChg chg="del">
        <pc:chgData name="Tom Fiddaman" userId="a58d4e45-b57a-467f-b586-4e74a974bf07" providerId="ADAL" clId="{7C46116A-C80A-4D2F-970D-69B686BFBC81}" dt="2026-07-14T01:18:55.344" v="780" actId="47"/>
        <pc:sldMkLst>
          <pc:docMk/>
          <pc:sldMk cId="1210012236" sldId="304"/>
        </pc:sldMkLst>
      </pc:sldChg>
      <pc:sldChg chg="addSp modSp mod">
        <pc:chgData name="Tom Fiddaman" userId="a58d4e45-b57a-467f-b586-4e74a974bf07" providerId="ADAL" clId="{7C46116A-C80A-4D2F-970D-69B686BFBC81}" dt="2026-07-14T00:53:58.753" v="470" actId="1038"/>
        <pc:sldMkLst>
          <pc:docMk/>
          <pc:sldMk cId="2409864252" sldId="312"/>
        </pc:sldMkLst>
        <pc:spChg chg="add mod">
          <ac:chgData name="Tom Fiddaman" userId="a58d4e45-b57a-467f-b586-4e74a974bf07" providerId="ADAL" clId="{7C46116A-C80A-4D2F-970D-69B686BFBC81}" dt="2026-07-14T00:53:58.753" v="470" actId="1038"/>
          <ac:spMkLst>
            <pc:docMk/>
            <pc:sldMk cId="2409864252" sldId="312"/>
            <ac:spMk id="5" creationId="{6BDE9D25-EFCC-CF68-7440-F3D276799E39}"/>
          </ac:spMkLst>
        </pc:spChg>
      </pc:sldChg>
      <pc:sldChg chg="modSp mod">
        <pc:chgData name="Tom Fiddaman" userId="a58d4e45-b57a-467f-b586-4e74a974bf07" providerId="ADAL" clId="{7C46116A-C80A-4D2F-970D-69B686BFBC81}" dt="2026-07-14T00:15:49.710" v="460" actId="114"/>
        <pc:sldMkLst>
          <pc:docMk/>
          <pc:sldMk cId="131824801" sldId="318"/>
        </pc:sldMkLst>
        <pc:spChg chg="mod">
          <ac:chgData name="Tom Fiddaman" userId="a58d4e45-b57a-467f-b586-4e74a974bf07" providerId="ADAL" clId="{7C46116A-C80A-4D2F-970D-69B686BFBC81}" dt="2026-07-14T00:15:49.710" v="460" actId="114"/>
          <ac:spMkLst>
            <pc:docMk/>
            <pc:sldMk cId="131824801" sldId="318"/>
            <ac:spMk id="5" creationId="{00000000-0000-0000-0000-000000000000}"/>
          </ac:spMkLst>
        </pc:spChg>
      </pc:sldChg>
      <pc:sldChg chg="del">
        <pc:chgData name="Tom Fiddaman" userId="a58d4e45-b57a-467f-b586-4e74a974bf07" providerId="ADAL" clId="{7C46116A-C80A-4D2F-970D-69B686BFBC81}" dt="2026-07-14T00:08:12.785" v="280" actId="47"/>
        <pc:sldMkLst>
          <pc:docMk/>
          <pc:sldMk cId="1825456216" sldId="319"/>
        </pc:sldMkLst>
      </pc:sldChg>
      <pc:sldChg chg="addSp delSp modSp mod">
        <pc:chgData name="Tom Fiddaman" userId="a58d4e45-b57a-467f-b586-4e74a974bf07" providerId="ADAL" clId="{7C46116A-C80A-4D2F-970D-69B686BFBC81}" dt="2026-07-14T01:31:48.950" v="1312" actId="1076"/>
        <pc:sldMkLst>
          <pc:docMk/>
          <pc:sldMk cId="3558340610" sldId="349"/>
        </pc:sldMkLst>
        <pc:picChg chg="add mod">
          <ac:chgData name="Tom Fiddaman" userId="a58d4e45-b57a-467f-b586-4e74a974bf07" providerId="ADAL" clId="{7C46116A-C80A-4D2F-970D-69B686BFBC81}" dt="2026-07-14T01:31:48.950" v="1312" actId="1076"/>
          <ac:picMkLst>
            <pc:docMk/>
            <pc:sldMk cId="3558340610" sldId="349"/>
            <ac:picMk id="3" creationId="{9EB777AC-7715-169B-3F8E-3AF6957826D6}"/>
          </ac:picMkLst>
        </pc:picChg>
        <pc:picChg chg="del">
          <ac:chgData name="Tom Fiddaman" userId="a58d4e45-b57a-467f-b586-4e74a974bf07" providerId="ADAL" clId="{7C46116A-C80A-4D2F-970D-69B686BFBC81}" dt="2026-07-14T01:08:12.098" v="732" actId="478"/>
          <ac:picMkLst>
            <pc:docMk/>
            <pc:sldMk cId="3558340610" sldId="349"/>
            <ac:picMk id="6" creationId="{B4B78062-8FBC-4023-955F-57B432256F78}"/>
          </ac:picMkLst>
        </pc:picChg>
      </pc:sldChg>
      <pc:sldChg chg="del">
        <pc:chgData name="Tom Fiddaman" userId="a58d4e45-b57a-467f-b586-4e74a974bf07" providerId="ADAL" clId="{7C46116A-C80A-4D2F-970D-69B686BFBC81}" dt="2026-07-14T00:11:19.642" v="281" actId="47"/>
        <pc:sldMkLst>
          <pc:docMk/>
          <pc:sldMk cId="1175789048" sldId="351"/>
        </pc:sldMkLst>
      </pc:sldChg>
      <pc:sldChg chg="del">
        <pc:chgData name="Tom Fiddaman" userId="a58d4e45-b57a-467f-b586-4e74a974bf07" providerId="ADAL" clId="{7C46116A-C80A-4D2F-970D-69B686BFBC81}" dt="2026-07-14T00:11:19.642" v="281" actId="47"/>
        <pc:sldMkLst>
          <pc:docMk/>
          <pc:sldMk cId="2587787518" sldId="367"/>
        </pc:sldMkLst>
      </pc:sldChg>
      <pc:sldChg chg="del">
        <pc:chgData name="Tom Fiddaman" userId="a58d4e45-b57a-467f-b586-4e74a974bf07" providerId="ADAL" clId="{7C46116A-C80A-4D2F-970D-69B686BFBC81}" dt="2026-07-14T00:11:19.642" v="281" actId="47"/>
        <pc:sldMkLst>
          <pc:docMk/>
          <pc:sldMk cId="1578282762" sldId="368"/>
        </pc:sldMkLst>
      </pc:sldChg>
      <pc:sldChg chg="del">
        <pc:chgData name="Tom Fiddaman" userId="a58d4e45-b57a-467f-b586-4e74a974bf07" providerId="ADAL" clId="{7C46116A-C80A-4D2F-970D-69B686BFBC81}" dt="2026-07-14T00:11:19.642" v="281" actId="47"/>
        <pc:sldMkLst>
          <pc:docMk/>
          <pc:sldMk cId="2358559700" sldId="369"/>
        </pc:sldMkLst>
      </pc:sldChg>
      <pc:sldChg chg="del">
        <pc:chgData name="Tom Fiddaman" userId="a58d4e45-b57a-467f-b586-4e74a974bf07" providerId="ADAL" clId="{7C46116A-C80A-4D2F-970D-69B686BFBC81}" dt="2026-07-14T00:11:19.642" v="281" actId="47"/>
        <pc:sldMkLst>
          <pc:docMk/>
          <pc:sldMk cId="2445698309" sldId="388"/>
        </pc:sldMkLst>
      </pc:sldChg>
      <pc:sldChg chg="del">
        <pc:chgData name="Tom Fiddaman" userId="a58d4e45-b57a-467f-b586-4e74a974bf07" providerId="ADAL" clId="{7C46116A-C80A-4D2F-970D-69B686BFBC81}" dt="2026-07-14T01:18:55.344" v="780" actId="47"/>
        <pc:sldMkLst>
          <pc:docMk/>
          <pc:sldMk cId="2752213488" sldId="393"/>
        </pc:sldMkLst>
      </pc:sldChg>
      <pc:sldChg chg="addSp delSp modSp add mod modClrScheme chgLayout">
        <pc:chgData name="Tom Fiddaman" userId="a58d4e45-b57a-467f-b586-4e74a974bf07" providerId="ADAL" clId="{7C46116A-C80A-4D2F-970D-69B686BFBC81}" dt="2026-07-14T00:07:20.581" v="250" actId="20577"/>
        <pc:sldMkLst>
          <pc:docMk/>
          <pc:sldMk cId="3502886583" sldId="394"/>
        </pc:sldMkLst>
        <pc:spChg chg="del mod ord">
          <ac:chgData name="Tom Fiddaman" userId="a58d4e45-b57a-467f-b586-4e74a974bf07" providerId="ADAL" clId="{7C46116A-C80A-4D2F-970D-69B686BFBC81}" dt="2026-07-14T00:02:07.228" v="9" actId="700"/>
          <ac:spMkLst>
            <pc:docMk/>
            <pc:sldMk cId="3502886583" sldId="394"/>
            <ac:spMk id="2" creationId="{FB49F226-A132-C724-BFE0-7F9CE86F0DF0}"/>
          </ac:spMkLst>
        </pc:spChg>
        <pc:spChg chg="del">
          <ac:chgData name="Tom Fiddaman" userId="a58d4e45-b57a-467f-b586-4e74a974bf07" providerId="ADAL" clId="{7C46116A-C80A-4D2F-970D-69B686BFBC81}" dt="2026-07-14T00:02:07.228" v="9" actId="700"/>
          <ac:spMkLst>
            <pc:docMk/>
            <pc:sldMk cId="3502886583" sldId="394"/>
            <ac:spMk id="3" creationId="{AC305CD5-42D2-CE41-5F53-9F2BF082A934}"/>
          </ac:spMkLst>
        </pc:spChg>
        <pc:spChg chg="add mod ord">
          <ac:chgData name="Tom Fiddaman" userId="a58d4e45-b57a-467f-b586-4e74a974bf07" providerId="ADAL" clId="{7C46116A-C80A-4D2F-970D-69B686BFBC81}" dt="2026-07-14T00:02:55.065" v="24" actId="700"/>
          <ac:spMkLst>
            <pc:docMk/>
            <pc:sldMk cId="3502886583" sldId="394"/>
            <ac:spMk id="4" creationId="{FA405357-500F-7BC3-BFD7-E1F06F95907B}"/>
          </ac:spMkLst>
        </pc:spChg>
        <pc:spChg chg="add mod ord">
          <ac:chgData name="Tom Fiddaman" userId="a58d4e45-b57a-467f-b586-4e74a974bf07" providerId="ADAL" clId="{7C46116A-C80A-4D2F-970D-69B686BFBC81}" dt="2026-07-14T00:07:20.581" v="250" actId="20577"/>
          <ac:spMkLst>
            <pc:docMk/>
            <pc:sldMk cId="3502886583" sldId="394"/>
            <ac:spMk id="6" creationId="{68DDA32C-61DC-B850-1928-C0D20F1ABCF1}"/>
          </ac:spMkLst>
        </pc:spChg>
        <pc:spChg chg="add mod">
          <ac:chgData name="Tom Fiddaman" userId="a58d4e45-b57a-467f-b586-4e74a974bf07" providerId="ADAL" clId="{7C46116A-C80A-4D2F-970D-69B686BFBC81}" dt="2026-07-14T00:03:00.070" v="26" actId="767"/>
          <ac:spMkLst>
            <pc:docMk/>
            <pc:sldMk cId="3502886583" sldId="394"/>
            <ac:spMk id="8" creationId="{935415ED-E1ED-CF6D-AF83-DA7160BCFD22}"/>
          </ac:spMkLst>
        </pc:spChg>
        <pc:picChg chg="mod modCrop">
          <ac:chgData name="Tom Fiddaman" userId="a58d4e45-b57a-467f-b586-4e74a974bf07" providerId="ADAL" clId="{7C46116A-C80A-4D2F-970D-69B686BFBC81}" dt="2026-07-14T00:04:58.606" v="51" actId="1076"/>
          <ac:picMkLst>
            <pc:docMk/>
            <pc:sldMk cId="3502886583" sldId="394"/>
            <ac:picMk id="5" creationId="{8F55210F-5E4C-CFDA-9566-5110AF4CBC7D}"/>
          </ac:picMkLst>
        </pc:picChg>
        <pc:picChg chg="mod">
          <ac:chgData name="Tom Fiddaman" userId="a58d4e45-b57a-467f-b586-4e74a974bf07" providerId="ADAL" clId="{7C46116A-C80A-4D2F-970D-69B686BFBC81}" dt="2026-07-14T00:02:28.207" v="20" actId="1076"/>
          <ac:picMkLst>
            <pc:docMk/>
            <pc:sldMk cId="3502886583" sldId="394"/>
            <ac:picMk id="7" creationId="{2AB92EC6-F68B-F5E4-4857-5334836684B7}"/>
          </ac:picMkLst>
        </pc:picChg>
      </pc:sldChg>
      <pc:sldChg chg="modSp new mod">
        <pc:chgData name="Tom Fiddaman" userId="a58d4e45-b57a-467f-b586-4e74a974bf07" providerId="ADAL" clId="{7C46116A-C80A-4D2F-970D-69B686BFBC81}" dt="2026-07-14T01:07:51.916" v="731" actId="20577"/>
        <pc:sldMkLst>
          <pc:docMk/>
          <pc:sldMk cId="2970966456" sldId="395"/>
        </pc:sldMkLst>
        <pc:spChg chg="mod">
          <ac:chgData name="Tom Fiddaman" userId="a58d4e45-b57a-467f-b586-4e74a974bf07" providerId="ADAL" clId="{7C46116A-C80A-4D2F-970D-69B686BFBC81}" dt="2026-07-14T00:56:52.452" v="480" actId="20577"/>
          <ac:spMkLst>
            <pc:docMk/>
            <pc:sldMk cId="2970966456" sldId="395"/>
            <ac:spMk id="2" creationId="{B57A2A60-A722-E790-FC9C-AF768DF6DC2F}"/>
          </ac:spMkLst>
        </pc:spChg>
        <pc:spChg chg="mod">
          <ac:chgData name="Tom Fiddaman" userId="a58d4e45-b57a-467f-b586-4e74a974bf07" providerId="ADAL" clId="{7C46116A-C80A-4D2F-970D-69B686BFBC81}" dt="2026-07-14T01:07:51.916" v="731" actId="20577"/>
          <ac:spMkLst>
            <pc:docMk/>
            <pc:sldMk cId="2970966456" sldId="395"/>
            <ac:spMk id="3" creationId="{57E83BE2-B9A3-39FB-5F9D-584A60BF9B1D}"/>
          </ac:spMkLst>
        </pc:spChg>
      </pc:sldChg>
      <pc:sldChg chg="addSp modSp new mod">
        <pc:chgData name="Tom Fiddaman" userId="a58d4e45-b57a-467f-b586-4e74a974bf07" providerId="ADAL" clId="{7C46116A-C80A-4D2F-970D-69B686BFBC81}" dt="2026-07-14T01:11:26.033" v="779" actId="120"/>
        <pc:sldMkLst>
          <pc:docMk/>
          <pc:sldMk cId="622429734" sldId="396"/>
        </pc:sldMkLst>
        <pc:spChg chg="mod">
          <ac:chgData name="Tom Fiddaman" userId="a58d4e45-b57a-467f-b586-4e74a974bf07" providerId="ADAL" clId="{7C46116A-C80A-4D2F-970D-69B686BFBC81}" dt="2026-07-14T01:11:26.033" v="779" actId="120"/>
          <ac:spMkLst>
            <pc:docMk/>
            <pc:sldMk cId="622429734" sldId="396"/>
            <ac:spMk id="2" creationId="{C59DACC8-AD30-00A3-3D7C-AD2FFAB48FCD}"/>
          </ac:spMkLst>
        </pc:spChg>
        <pc:spChg chg="add mod">
          <ac:chgData name="Tom Fiddaman" userId="a58d4e45-b57a-467f-b586-4e74a974bf07" providerId="ADAL" clId="{7C46116A-C80A-4D2F-970D-69B686BFBC81}" dt="2026-07-14T01:10:09.283" v="775" actId="1076"/>
          <ac:spMkLst>
            <pc:docMk/>
            <pc:sldMk cId="622429734" sldId="396"/>
            <ac:spMk id="5" creationId="{D4D910C5-D81D-AE96-0AF4-B65EDDD2F056}"/>
          </ac:spMkLst>
        </pc:spChg>
        <pc:picChg chg="add mod">
          <ac:chgData name="Tom Fiddaman" userId="a58d4e45-b57a-467f-b586-4e74a974bf07" providerId="ADAL" clId="{7C46116A-C80A-4D2F-970D-69B686BFBC81}" dt="2026-07-14T01:09:42.297" v="751" actId="1076"/>
          <ac:picMkLst>
            <pc:docMk/>
            <pc:sldMk cId="622429734" sldId="396"/>
            <ac:picMk id="4" creationId="{960BEA4C-6CF1-0F54-2986-96BC1DC3913E}"/>
          </ac:picMkLst>
        </pc:picChg>
        <pc:picChg chg="add mod ord">
          <ac:chgData name="Tom Fiddaman" userId="a58d4e45-b57a-467f-b586-4e74a974bf07" providerId="ADAL" clId="{7C46116A-C80A-4D2F-970D-69B686BFBC81}" dt="2026-07-14T01:11:20.082" v="778" actId="167"/>
          <ac:picMkLst>
            <pc:docMk/>
            <pc:sldMk cId="622429734" sldId="396"/>
            <ac:picMk id="7" creationId="{17DA849E-2242-90B8-1E59-C4FDA639B0FF}"/>
          </ac:picMkLst>
        </pc:picChg>
      </pc:sldChg>
      <pc:sldChg chg="addSp delSp modSp new mod modClrScheme chgLayout">
        <pc:chgData name="Tom Fiddaman" userId="a58d4e45-b57a-467f-b586-4e74a974bf07" providerId="ADAL" clId="{7C46116A-C80A-4D2F-970D-69B686BFBC81}" dt="2026-07-14T01:21:46.441" v="1049" actId="20577"/>
        <pc:sldMkLst>
          <pc:docMk/>
          <pc:sldMk cId="2347456018" sldId="397"/>
        </pc:sldMkLst>
        <pc:spChg chg="del mod ord">
          <ac:chgData name="Tom Fiddaman" userId="a58d4e45-b57a-467f-b586-4e74a974bf07" providerId="ADAL" clId="{7C46116A-C80A-4D2F-970D-69B686BFBC81}" dt="2026-07-14T01:19:51.421" v="782" actId="700"/>
          <ac:spMkLst>
            <pc:docMk/>
            <pc:sldMk cId="2347456018" sldId="397"/>
            <ac:spMk id="2" creationId="{8DACF711-44BF-FA51-22AF-34CB3B71EF81}"/>
          </ac:spMkLst>
        </pc:spChg>
        <pc:spChg chg="del mod ord">
          <ac:chgData name="Tom Fiddaman" userId="a58d4e45-b57a-467f-b586-4e74a974bf07" providerId="ADAL" clId="{7C46116A-C80A-4D2F-970D-69B686BFBC81}" dt="2026-07-14T01:19:51.421" v="782" actId="700"/>
          <ac:spMkLst>
            <pc:docMk/>
            <pc:sldMk cId="2347456018" sldId="397"/>
            <ac:spMk id="3" creationId="{C10674B4-892B-5381-0D3F-1EB114406855}"/>
          </ac:spMkLst>
        </pc:spChg>
        <pc:spChg chg="add mod ord">
          <ac:chgData name="Tom Fiddaman" userId="a58d4e45-b57a-467f-b586-4e74a974bf07" providerId="ADAL" clId="{7C46116A-C80A-4D2F-970D-69B686BFBC81}" dt="2026-07-14T01:20:02.874" v="807" actId="20577"/>
          <ac:spMkLst>
            <pc:docMk/>
            <pc:sldMk cId="2347456018" sldId="397"/>
            <ac:spMk id="4" creationId="{887A728E-9672-6DBE-5F18-F91620A9D896}"/>
          </ac:spMkLst>
        </pc:spChg>
        <pc:spChg chg="add mod ord">
          <ac:chgData name="Tom Fiddaman" userId="a58d4e45-b57a-467f-b586-4e74a974bf07" providerId="ADAL" clId="{7C46116A-C80A-4D2F-970D-69B686BFBC81}" dt="2026-07-14T01:21:46.441" v="1049" actId="20577"/>
          <ac:spMkLst>
            <pc:docMk/>
            <pc:sldMk cId="2347456018" sldId="397"/>
            <ac:spMk id="5" creationId="{C15D783B-1F27-6F55-E1A3-DC5DF6F60E41}"/>
          </ac:spMkLst>
        </pc:spChg>
      </pc:sldChg>
      <pc:sldChg chg="addSp delSp modSp new mod modClrScheme chgLayout">
        <pc:chgData name="Tom Fiddaman" userId="a58d4e45-b57a-467f-b586-4e74a974bf07" providerId="ADAL" clId="{7C46116A-C80A-4D2F-970D-69B686BFBC81}" dt="2026-07-14T01:25:51.657" v="1150" actId="14100"/>
        <pc:sldMkLst>
          <pc:docMk/>
          <pc:sldMk cId="3366784227" sldId="398"/>
        </pc:sldMkLst>
        <pc:spChg chg="mod ord">
          <ac:chgData name="Tom Fiddaman" userId="a58d4e45-b57a-467f-b586-4e74a974bf07" providerId="ADAL" clId="{7C46116A-C80A-4D2F-970D-69B686BFBC81}" dt="2026-07-14T01:23:58.253" v="1118" actId="1036"/>
          <ac:spMkLst>
            <pc:docMk/>
            <pc:sldMk cId="3366784227" sldId="398"/>
            <ac:spMk id="2" creationId="{4FD521C5-62F7-749A-8C28-FACA68B9C257}"/>
          </ac:spMkLst>
        </pc:spChg>
        <pc:spChg chg="del">
          <ac:chgData name="Tom Fiddaman" userId="a58d4e45-b57a-467f-b586-4e74a974bf07" providerId="ADAL" clId="{7C46116A-C80A-4D2F-970D-69B686BFBC81}" dt="2026-07-14T01:22:08.445" v="1061" actId="700"/>
          <ac:spMkLst>
            <pc:docMk/>
            <pc:sldMk cId="3366784227" sldId="398"/>
            <ac:spMk id="3" creationId="{FE26826B-6A33-56A4-5A4A-27C479EC2ACC}"/>
          </ac:spMkLst>
        </pc:spChg>
        <pc:picChg chg="add mod modCrop">
          <ac:chgData name="Tom Fiddaman" userId="a58d4e45-b57a-467f-b586-4e74a974bf07" providerId="ADAL" clId="{7C46116A-C80A-4D2F-970D-69B686BFBC81}" dt="2026-07-14T01:24:57.341" v="1143" actId="1035"/>
          <ac:picMkLst>
            <pc:docMk/>
            <pc:sldMk cId="3366784227" sldId="398"/>
            <ac:picMk id="5" creationId="{2477DD57-B226-8AB0-BA8E-8F34FC6A65F3}"/>
          </ac:picMkLst>
        </pc:picChg>
        <pc:cxnChg chg="add del">
          <ac:chgData name="Tom Fiddaman" userId="a58d4e45-b57a-467f-b586-4e74a974bf07" providerId="ADAL" clId="{7C46116A-C80A-4D2F-970D-69B686BFBC81}" dt="2026-07-14T01:24:24.734" v="1134" actId="11529"/>
          <ac:cxnSpMkLst>
            <pc:docMk/>
            <pc:sldMk cId="3366784227" sldId="398"/>
            <ac:cxnSpMk id="7" creationId="{6C6CADC0-D055-A978-5EA4-7EE269820CD6}"/>
          </ac:cxnSpMkLst>
        </pc:cxnChg>
        <pc:cxnChg chg="add mod">
          <ac:chgData name="Tom Fiddaman" userId="a58d4e45-b57a-467f-b586-4e74a974bf07" providerId="ADAL" clId="{7C46116A-C80A-4D2F-970D-69B686BFBC81}" dt="2026-07-14T01:25:35.304" v="1147" actId="1582"/>
          <ac:cxnSpMkLst>
            <pc:docMk/>
            <pc:sldMk cId="3366784227" sldId="398"/>
            <ac:cxnSpMk id="9" creationId="{0D22BA9E-2324-7408-4349-043E76E1F48E}"/>
          </ac:cxnSpMkLst>
        </pc:cxnChg>
        <pc:cxnChg chg="add mod">
          <ac:chgData name="Tom Fiddaman" userId="a58d4e45-b57a-467f-b586-4e74a974bf07" providerId="ADAL" clId="{7C46116A-C80A-4D2F-970D-69B686BFBC81}" dt="2026-07-14T01:25:51.657" v="1150" actId="14100"/>
          <ac:cxnSpMkLst>
            <pc:docMk/>
            <pc:sldMk cId="3366784227" sldId="398"/>
            <ac:cxnSpMk id="11" creationId="{7BDAB72A-B253-081C-8A47-EE21A63D56F0}"/>
          </ac:cxnSpMkLst>
        </pc:cxnChg>
      </pc:sldChg>
      <pc:sldChg chg="addSp modSp new mod modClrScheme chgLayout">
        <pc:chgData name="Tom Fiddaman" userId="a58d4e45-b57a-467f-b586-4e74a974bf07" providerId="ADAL" clId="{7C46116A-C80A-4D2F-970D-69B686BFBC81}" dt="2026-07-14T01:29:21.120" v="1308" actId="14100"/>
        <pc:sldMkLst>
          <pc:docMk/>
          <pc:sldMk cId="678626937" sldId="399"/>
        </pc:sldMkLst>
        <pc:spChg chg="mod ord">
          <ac:chgData name="Tom Fiddaman" userId="a58d4e45-b57a-467f-b586-4e74a974bf07" providerId="ADAL" clId="{7C46116A-C80A-4D2F-970D-69B686BFBC81}" dt="2026-07-14T01:28:00.882" v="1176" actId="700"/>
          <ac:spMkLst>
            <pc:docMk/>
            <pc:sldMk cId="678626937" sldId="399"/>
            <ac:spMk id="2" creationId="{0864E1AC-3275-C033-6B21-7C341376E53E}"/>
          </ac:spMkLst>
        </pc:spChg>
        <pc:spChg chg="add mod ord">
          <ac:chgData name="Tom Fiddaman" userId="a58d4e45-b57a-467f-b586-4e74a974bf07" providerId="ADAL" clId="{7C46116A-C80A-4D2F-970D-69B686BFBC81}" dt="2026-07-14T01:28:47.880" v="1303" actId="20577"/>
          <ac:spMkLst>
            <pc:docMk/>
            <pc:sldMk cId="678626937" sldId="399"/>
            <ac:spMk id="5" creationId="{83FF3BE2-760F-4C70-DCBE-32B43FD4844D}"/>
          </ac:spMkLst>
        </pc:spChg>
        <pc:picChg chg="add mod">
          <ac:chgData name="Tom Fiddaman" userId="a58d4e45-b57a-467f-b586-4e74a974bf07" providerId="ADAL" clId="{7C46116A-C80A-4D2F-970D-69B686BFBC81}" dt="2026-07-14T01:27:56.739" v="1175" actId="1076"/>
          <ac:picMkLst>
            <pc:docMk/>
            <pc:sldMk cId="678626937" sldId="399"/>
            <ac:picMk id="4" creationId="{06F9F970-A498-E79A-49BE-11C0013B4189}"/>
          </ac:picMkLst>
        </pc:picChg>
        <pc:cxnChg chg="add mod">
          <ac:chgData name="Tom Fiddaman" userId="a58d4e45-b57a-467f-b586-4e74a974bf07" providerId="ADAL" clId="{7C46116A-C80A-4D2F-970D-69B686BFBC81}" dt="2026-07-14T01:29:21.120" v="1308" actId="14100"/>
          <ac:cxnSpMkLst>
            <pc:docMk/>
            <pc:sldMk cId="678626937" sldId="399"/>
            <ac:cxnSpMk id="6" creationId="{D9FCF24E-6A65-84D8-4F9F-5D699A066DAF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333399"/>
                </a:solidFill>
              </a:defRPr>
            </a:lvl1pPr>
          </a:lstStyle>
          <a:p>
            <a:pPr>
              <a:defRPr/>
            </a:pPr>
            <a:fld id="{13CA55A9-DE89-4AE9-A5E1-A4C797CEBA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2776" name="Rectangle 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333399"/>
                </a:solidFill>
              </a:defRPr>
            </a:lvl1pPr>
          </a:lstStyle>
          <a:p>
            <a:pPr>
              <a:defRPr/>
            </a:pPr>
            <a:r>
              <a:rPr lang="en-US" dirty="0"/>
              <a:t>1</a:t>
            </a:r>
          </a:p>
        </p:txBody>
      </p:sp>
      <p:pic>
        <p:nvPicPr>
          <p:cNvPr id="5124" name="Picture 12" descr="Abbrv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3" y="61913"/>
            <a:ext cx="1371600" cy="76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1377950" y="403225"/>
            <a:ext cx="5257800" cy="76200"/>
          </a:xfrm>
          <a:prstGeom prst="rect">
            <a:avLst/>
          </a:prstGeom>
          <a:gradFill rotWithShape="0">
            <a:gsLst>
              <a:gs pos="0">
                <a:srgbClr val="C9CFE1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385763" y="8434388"/>
            <a:ext cx="6170612" cy="762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9CFE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2686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1066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400"/>
            <a:ext cx="5029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r>
              <a:rPr lang="en-US" dirty="0"/>
              <a:t>1</a:t>
            </a:r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6B597A77-C639-4370-A340-A71B540146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2" name="Picture 12" descr="Abbrv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55563"/>
            <a:ext cx="1371600" cy="76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1312863" y="398463"/>
            <a:ext cx="5257800" cy="76200"/>
          </a:xfrm>
          <a:prstGeom prst="rect">
            <a:avLst/>
          </a:prstGeom>
          <a:gradFill rotWithShape="0">
            <a:gsLst>
              <a:gs pos="0">
                <a:srgbClr val="C9CFE1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385763" y="8440738"/>
            <a:ext cx="6170612" cy="762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9CFE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24298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47"/>
          <p:cNvSpPr>
            <a:spLocks noChangeArrowheads="1"/>
          </p:cNvSpPr>
          <p:nvPr/>
        </p:nvSpPr>
        <p:spPr bwMode="auto">
          <a:xfrm>
            <a:off x="5994400" y="0"/>
            <a:ext cx="6197600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B8C5DA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/>
          </a:p>
        </p:txBody>
      </p:sp>
      <p:sp>
        <p:nvSpPr>
          <p:cNvPr id="5" name="Text Box 1027"/>
          <p:cNvSpPr txBox="1">
            <a:spLocks noChangeArrowheads="1"/>
          </p:cNvSpPr>
          <p:nvPr/>
        </p:nvSpPr>
        <p:spPr bwMode="auto">
          <a:xfrm>
            <a:off x="711200" y="3962400"/>
            <a:ext cx="1036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2400" dirty="0">
              <a:latin typeface="Times New Roman" charset="0"/>
            </a:endParaRPr>
          </a:p>
        </p:txBody>
      </p:sp>
      <p:sp>
        <p:nvSpPr>
          <p:cNvPr id="6" name="Line 1043"/>
          <p:cNvSpPr>
            <a:spLocks noChangeShapeType="1"/>
          </p:cNvSpPr>
          <p:nvPr/>
        </p:nvSpPr>
        <p:spPr bwMode="auto">
          <a:xfrm>
            <a:off x="0" y="2336800"/>
            <a:ext cx="9652000" cy="0"/>
          </a:xfrm>
          <a:prstGeom prst="line">
            <a:avLst/>
          </a:prstGeom>
          <a:noFill/>
          <a:ln w="31750">
            <a:solidFill>
              <a:srgbClr val="8B0E1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/>
          </a:p>
        </p:txBody>
      </p:sp>
      <p:pic>
        <p:nvPicPr>
          <p:cNvPr id="7" name="Picture 1048" descr="Full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2400" y="609600"/>
            <a:ext cx="4572000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1045"/>
          <p:cNvSpPr>
            <a:spLocks noChangeShapeType="1"/>
          </p:cNvSpPr>
          <p:nvPr/>
        </p:nvSpPr>
        <p:spPr bwMode="auto">
          <a:xfrm>
            <a:off x="0" y="2336800"/>
            <a:ext cx="9652000" cy="0"/>
          </a:xfrm>
          <a:prstGeom prst="line">
            <a:avLst/>
          </a:prstGeom>
          <a:noFill/>
          <a:ln w="31750">
            <a:solidFill>
              <a:srgbClr val="8B0E1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/>
          </a:p>
        </p:txBody>
      </p:sp>
      <p:sp>
        <p:nvSpPr>
          <p:cNvPr id="35849" name="Rectangle 1033"/>
          <p:cNvSpPr>
            <a:spLocks noGrp="1" noChangeArrowheads="1"/>
          </p:cNvSpPr>
          <p:nvPr>
            <p:ph type="ctrTitle" sz="quarter"/>
          </p:nvPr>
        </p:nvSpPr>
        <p:spPr>
          <a:xfrm>
            <a:off x="812800" y="3733800"/>
            <a:ext cx="10464800" cy="1219200"/>
          </a:xfrm>
        </p:spPr>
        <p:txBody>
          <a:bodyPr/>
          <a:lstStyle>
            <a:lvl1pPr>
              <a:defRPr sz="3200" b="0">
                <a:solidFill>
                  <a:srgbClr val="00006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850" name="Rectangle 103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12800" y="5334000"/>
            <a:ext cx="8534400" cy="1371600"/>
          </a:xfrm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838200"/>
            <a:ext cx="2590800" cy="5372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7569200" cy="5372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0955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0955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Text Box 17"/>
          <p:cNvSpPr txBox="1">
            <a:spLocks noChangeArrowheads="1"/>
          </p:cNvSpPr>
          <p:nvPr/>
        </p:nvSpPr>
        <p:spPr bwMode="auto">
          <a:xfrm>
            <a:off x="711200" y="3962400"/>
            <a:ext cx="1036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2400" dirty="0">
              <a:latin typeface="Times New Roman" charset="0"/>
            </a:endParaRPr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2" y="6629400"/>
            <a:ext cx="62472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2"/>
                </a:solidFill>
              </a:rPr>
              <a:t>Copyright © 2021 Ventana Systems, Inc.   Ventana is a registered trademark and a registered service mark of Ventana Systems, Inc.</a:t>
            </a:r>
          </a:p>
        </p:txBody>
      </p:sp>
      <p:sp>
        <p:nvSpPr>
          <p:cNvPr id="1059" name="Text Box 35"/>
          <p:cNvSpPr txBox="1">
            <a:spLocks noChangeArrowheads="1"/>
          </p:cNvSpPr>
          <p:nvPr/>
        </p:nvSpPr>
        <p:spPr bwMode="auto">
          <a:xfrm>
            <a:off x="10845800" y="6381750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fld id="{C9F65A54-C510-48F9-A3ED-6FBC6DB0CBAF}" type="slidenum">
              <a:rPr lang="en-US" sz="1600">
                <a:solidFill>
                  <a:srgbClr val="333399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sz="1600" dirty="0">
              <a:solidFill>
                <a:srgbClr val="333399"/>
              </a:solidFill>
            </a:endParaRPr>
          </a:p>
        </p:txBody>
      </p:sp>
      <p:sp>
        <p:nvSpPr>
          <p:cNvPr id="1029" name="Rectangle 39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52600"/>
            <a:ext cx="103632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44" descr="AbbrvLogo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22352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38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MT Extra" pitchFamily="18" charset="2"/>
        <a:buChar char="o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ensim.com/conference/" TargetMode="External"/><Relationship Id="rId2" Type="http://schemas.openxmlformats.org/officeDocument/2006/relationships/hyperlink" Target="https://ventity.biz/download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24200" y="2895600"/>
            <a:ext cx="5886450" cy="2057400"/>
          </a:xfrm>
        </p:spPr>
        <p:txBody>
          <a:bodyPr/>
          <a:lstStyle/>
          <a:p>
            <a:r>
              <a:rPr lang="en-US" sz="4000" dirty="0"/>
              <a:t>Introduction to </a:t>
            </a:r>
            <a:r>
              <a:rPr lang="en-US" sz="4000" dirty="0" err="1"/>
              <a:t>Ventity</a:t>
            </a:r>
            <a:r>
              <a:rPr lang="en-US" sz="4000" dirty="0"/>
              <a:t>	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ISDC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68436C7-A0D1-4288-9D31-C86AFD0AF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703318"/>
            <a:ext cx="10210800" cy="6154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76400" y="0"/>
            <a:ext cx="10363200" cy="914400"/>
          </a:xfrm>
        </p:spPr>
        <p:txBody>
          <a:bodyPr/>
          <a:lstStyle/>
          <a:p>
            <a:r>
              <a:rPr lang="en-US" dirty="0"/>
              <a:t>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857315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81BBD-034B-4604-9EC8-2BF2126F4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Analogy: Relational Database Tables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ADC634-EF26-4740-ABF3-6498F20AB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844" y="1981200"/>
            <a:ext cx="1027273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183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DA849E-2242-90B8-1E59-C4FDA639B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761" y="0"/>
            <a:ext cx="64541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9DACC8-AD30-00A3-3D7C-AD2FFAB48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Lost? Make a Map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0BEA4C-6CF1-0F54-2986-96BC1DC39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1600200"/>
            <a:ext cx="2943636" cy="13908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D910C5-D81D-AE96-0AF4-B65EDDD2F056}"/>
              </a:ext>
            </a:extLst>
          </p:cNvPr>
          <p:cNvSpPr txBox="1"/>
          <p:nvPr/>
        </p:nvSpPr>
        <p:spPr>
          <a:xfrm>
            <a:off x="876300" y="3082484"/>
            <a:ext cx="3282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Right-click Model Maps</a:t>
            </a:r>
          </a:p>
        </p:txBody>
      </p:sp>
    </p:spTree>
    <p:extLst>
      <p:ext uri="{BB962C8B-B14F-4D97-AF65-F5344CB8AC3E}">
        <p14:creationId xmlns:p14="http://schemas.microsoft.com/office/powerpoint/2010/main" val="622429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1D1E04-D61A-4224-A300-2ACE72170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Attributes, References &amp; Relationships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6AF3A0-C003-4C6D-8591-958EC56069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B777AC-7715-169B-3F8E-3AF695782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084" y="1270622"/>
            <a:ext cx="3532716" cy="26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340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7A728E-9672-6DBE-5F18-F91620A9D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References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5D783B-1F27-6F55-E1A3-DC5DF6F60E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starting point model is missing a few connections</a:t>
            </a:r>
          </a:p>
          <a:p>
            <a:endParaRPr lang="en-US" dirty="0"/>
          </a:p>
          <a:p>
            <a:r>
              <a:rPr lang="en-US" dirty="0"/>
              <a:t>Three options to create a reference:</a:t>
            </a:r>
          </a:p>
          <a:p>
            <a:pPr lvl="1"/>
            <a:r>
              <a:rPr lang="en-US" dirty="0"/>
              <a:t>Drag from one diagram to another</a:t>
            </a:r>
          </a:p>
          <a:p>
            <a:pPr lvl="1"/>
            <a:r>
              <a:rPr lang="en-US" dirty="0"/>
              <a:t>Drag from an inspector to a diagram</a:t>
            </a:r>
          </a:p>
          <a:p>
            <a:pPr lvl="1"/>
            <a:r>
              <a:rPr lang="en-US" dirty="0"/>
              <a:t>Name the variable, then right-click in the equation</a:t>
            </a:r>
          </a:p>
          <a:p>
            <a:pPr lvl="1"/>
            <a:endParaRPr lang="en-US" dirty="0"/>
          </a:p>
          <a:p>
            <a:r>
              <a:rPr lang="en-US" dirty="0"/>
              <a:t>Define the reference</a:t>
            </a:r>
          </a:p>
        </p:txBody>
      </p:sp>
    </p:spTree>
    <p:extLst>
      <p:ext uri="{BB962C8B-B14F-4D97-AF65-F5344CB8AC3E}">
        <p14:creationId xmlns:p14="http://schemas.microsoft.com/office/powerpoint/2010/main" val="2347456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521C5-62F7-749A-8C28-FACA68B9C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0"/>
            <a:ext cx="10363200" cy="914400"/>
          </a:xfrm>
        </p:spPr>
        <p:txBody>
          <a:bodyPr/>
          <a:lstStyle/>
          <a:p>
            <a:r>
              <a:rPr lang="en-US" dirty="0"/>
              <a:t>Dragging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77DD57-B226-8AB0-BA8E-8F34FC6A65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778"/>
          <a:stretch>
            <a:fillRect/>
          </a:stretch>
        </p:blipFill>
        <p:spPr>
          <a:xfrm>
            <a:off x="782097" y="685800"/>
            <a:ext cx="11409903" cy="6324600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D22BA9E-2324-7408-4349-043E76E1F48E}"/>
              </a:ext>
            </a:extLst>
          </p:cNvPr>
          <p:cNvCxnSpPr>
            <a:cxnSpLocks/>
          </p:cNvCxnSpPr>
          <p:nvPr/>
        </p:nvCxnSpPr>
        <p:spPr bwMode="auto">
          <a:xfrm flipH="1">
            <a:off x="2438400" y="3276600"/>
            <a:ext cx="7924800" cy="2590800"/>
          </a:xfrm>
          <a:prstGeom prst="straightConnector1">
            <a:avLst/>
          </a:prstGeom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BDAB72A-B253-081C-8A47-EE21A63D56F0}"/>
              </a:ext>
            </a:extLst>
          </p:cNvPr>
          <p:cNvCxnSpPr>
            <a:cxnSpLocks/>
          </p:cNvCxnSpPr>
          <p:nvPr/>
        </p:nvCxnSpPr>
        <p:spPr bwMode="auto">
          <a:xfrm flipH="1">
            <a:off x="2438400" y="6019800"/>
            <a:ext cx="7620000" cy="181829"/>
          </a:xfrm>
          <a:prstGeom prst="straightConnector1">
            <a:avLst/>
          </a:prstGeom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6784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4E1AC-3275-C033-6B21-7C341376E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Equation Right-Click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3FF3BE2-760F-4C70-DCBE-32B43FD48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52600"/>
            <a:ext cx="3068106" cy="4457700"/>
          </a:xfrm>
        </p:spPr>
        <p:txBody>
          <a:bodyPr/>
          <a:lstStyle/>
          <a:p>
            <a:r>
              <a:rPr lang="en-US" dirty="0"/>
              <a:t>Right-click the underlined variable and choose “Draw Arrow…”</a:t>
            </a:r>
          </a:p>
          <a:p>
            <a:endParaRPr lang="en-US" dirty="0"/>
          </a:p>
          <a:p>
            <a:r>
              <a:rPr lang="en-US" dirty="0"/>
              <a:t>Only works if there’s an existing Firm reference to use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F9F970-A498-E79A-49BE-11C0013B4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929640"/>
            <a:ext cx="7563906" cy="5620534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9FCF24E-6A65-84D8-4F9F-5D699A066DAF}"/>
              </a:ext>
            </a:extLst>
          </p:cNvPr>
          <p:cNvCxnSpPr>
            <a:cxnSpLocks/>
          </p:cNvCxnSpPr>
          <p:nvPr/>
        </p:nvCxnSpPr>
        <p:spPr bwMode="auto">
          <a:xfrm flipH="1">
            <a:off x="10830453" y="4419600"/>
            <a:ext cx="980547" cy="0"/>
          </a:xfrm>
          <a:prstGeom prst="straightConnector1">
            <a:avLst/>
          </a:prstGeom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6269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9C4E6-C5DC-47F4-9931-A32CC01B3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554352-CA5D-4776-A08E-09A65C2F4D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9191B8E-8716-46E2-8912-116994435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084" y="1524000"/>
            <a:ext cx="4524214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48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92A7A-5795-4994-8AA7-54230277D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A652B-DF32-4749-B803-ECA53C141D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2 kinds of “data”:</a:t>
            </a:r>
          </a:p>
          <a:p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Entity Initialization Data, used to set up the model entities (similar to Vensim .</a:t>
            </a:r>
            <a:r>
              <a:rPr lang="en-US" dirty="0" err="1"/>
              <a:t>cin</a:t>
            </a:r>
            <a:r>
              <a:rPr lang="en-US" dirty="0"/>
              <a:t> files)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Time Series Data, used for comparison or driving model variables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533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762000"/>
            <a:ext cx="6579394" cy="25336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9900" y="0"/>
            <a:ext cx="6172200" cy="762000"/>
          </a:xfrm>
        </p:spPr>
        <p:txBody>
          <a:bodyPr/>
          <a:lstStyle/>
          <a:p>
            <a:r>
              <a:rPr lang="en-US" dirty="0"/>
              <a:t>1. Entity Initialization Data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1" y="2819403"/>
            <a:ext cx="5643563" cy="3305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0" y="4895470"/>
            <a:ext cx="6858000" cy="1962530"/>
          </a:xfrm>
          <a:prstGeom prst="rect">
            <a:avLst/>
          </a:prstGeom>
        </p:spPr>
      </p:pic>
      <p:cxnSp>
        <p:nvCxnSpPr>
          <p:cNvPr id="8" name="Straight Arrow Connector 7"/>
          <p:cNvCxnSpPr>
            <a:cxnSpLocks/>
          </p:cNvCxnSpPr>
          <p:nvPr/>
        </p:nvCxnSpPr>
        <p:spPr>
          <a:xfrm>
            <a:off x="5010614" y="2667000"/>
            <a:ext cx="399586" cy="76200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cxnSpLocks/>
          </p:cNvCxnSpPr>
          <p:nvPr/>
        </p:nvCxnSpPr>
        <p:spPr>
          <a:xfrm flipH="1" flipV="1">
            <a:off x="6553200" y="4591052"/>
            <a:ext cx="533400" cy="81915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129304" y="790577"/>
            <a:ext cx="1085850" cy="354997"/>
          </a:xfrm>
          <a:prstGeom prst="rect">
            <a:avLst/>
          </a:prstGeom>
          <a:solidFill>
            <a:srgbClr val="FFFF00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110468" y="2895603"/>
            <a:ext cx="1089932" cy="354997"/>
          </a:xfrm>
          <a:prstGeom prst="rect">
            <a:avLst/>
          </a:prstGeom>
          <a:solidFill>
            <a:srgbClr val="92D050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9124950" y="4969481"/>
            <a:ext cx="1085850" cy="354997"/>
          </a:xfrm>
          <a:prstGeom prst="rect">
            <a:avLst/>
          </a:prstGeom>
          <a:solidFill>
            <a:srgbClr val="FFC000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B1AFD2-0001-4519-95FB-D061E6C83E46}"/>
              </a:ext>
            </a:extLst>
          </p:cNvPr>
          <p:cNvSpPr/>
          <p:nvPr/>
        </p:nvSpPr>
        <p:spPr>
          <a:xfrm>
            <a:off x="4495800" y="1245203"/>
            <a:ext cx="685800" cy="1500190"/>
          </a:xfrm>
          <a:prstGeom prst="rect">
            <a:avLst/>
          </a:prstGeom>
          <a:solidFill>
            <a:srgbClr val="FFFF00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56441C4-2537-41D4-AE95-0B011D466B31}"/>
              </a:ext>
            </a:extLst>
          </p:cNvPr>
          <p:cNvSpPr/>
          <p:nvPr/>
        </p:nvSpPr>
        <p:spPr>
          <a:xfrm>
            <a:off x="5029200" y="3318479"/>
            <a:ext cx="685800" cy="1484316"/>
          </a:xfrm>
          <a:prstGeom prst="rect">
            <a:avLst/>
          </a:prstGeom>
          <a:solidFill>
            <a:srgbClr val="FFFF00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88A83AA-6994-41FB-A877-C0A1533923D7}"/>
              </a:ext>
            </a:extLst>
          </p:cNvPr>
          <p:cNvSpPr/>
          <p:nvPr/>
        </p:nvSpPr>
        <p:spPr>
          <a:xfrm>
            <a:off x="6615114" y="5392692"/>
            <a:ext cx="776287" cy="1008109"/>
          </a:xfrm>
          <a:prstGeom prst="rect">
            <a:avLst/>
          </a:prstGeom>
          <a:solidFill>
            <a:srgbClr val="FFC000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D6FBB4-2C7B-4409-8726-24D478F557A6}"/>
              </a:ext>
            </a:extLst>
          </p:cNvPr>
          <p:cNvSpPr/>
          <p:nvPr/>
        </p:nvSpPr>
        <p:spPr>
          <a:xfrm>
            <a:off x="5733586" y="3334914"/>
            <a:ext cx="819614" cy="1484316"/>
          </a:xfrm>
          <a:prstGeom prst="rect">
            <a:avLst/>
          </a:prstGeom>
          <a:solidFill>
            <a:srgbClr val="FFC000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29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  <a:p>
            <a:endParaRPr lang="en-US" dirty="0"/>
          </a:p>
          <a:p>
            <a:r>
              <a:rPr lang="en-US" dirty="0"/>
              <a:t>Basics - </a:t>
            </a:r>
            <a:r>
              <a:rPr lang="en-US" dirty="0" err="1"/>
              <a:t>Quickstart</a:t>
            </a:r>
            <a:endParaRPr lang="en-US" dirty="0"/>
          </a:p>
          <a:p>
            <a:r>
              <a:rPr lang="en-US" dirty="0"/>
              <a:t>What goes where?</a:t>
            </a:r>
          </a:p>
          <a:p>
            <a:r>
              <a:rPr lang="en-US" dirty="0"/>
              <a:t>Attributes, References &amp; Relationships</a:t>
            </a:r>
          </a:p>
          <a:p>
            <a:r>
              <a:rPr lang="en-US" dirty="0"/>
              <a:t>Data</a:t>
            </a:r>
          </a:p>
          <a:p>
            <a:r>
              <a:rPr lang="en-US" dirty="0"/>
              <a:t>GIS</a:t>
            </a:r>
          </a:p>
          <a:p>
            <a:r>
              <a:rPr lang="en-US" dirty="0"/>
              <a:t>Controls</a:t>
            </a:r>
          </a:p>
          <a:p>
            <a:r>
              <a:rPr lang="en-US" dirty="0"/>
              <a:t>Actions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668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5737-75A3-461E-A05D-9F4991F58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1a. Varying the data selection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3854B0-6D68-482A-8D68-A1512F124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Sources and Sets</a:t>
            </a:r>
          </a:p>
          <a:p>
            <a:r>
              <a:rPr lang="en-US" dirty="0"/>
              <a:t>Run Control and data</a:t>
            </a:r>
          </a:p>
          <a:p>
            <a:r>
              <a:rPr lang="en-US" dirty="0"/>
              <a:t>On-the-fly data selection</a:t>
            </a:r>
          </a:p>
          <a:p>
            <a:r>
              <a:rPr lang="en-US" dirty="0"/>
              <a:t>Entity picking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5EE8F3-14AF-4956-AD22-E6C000BAE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109" y="2590800"/>
            <a:ext cx="5001491" cy="339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0019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C7817-F8BC-4E46-A3F3-DCF60D1B5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1b. Sources &amp; 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4234A-6F0E-4F2C-A6BB-0EF9712F1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7239000" cy="4457700"/>
          </a:xfrm>
        </p:spPr>
        <p:txBody>
          <a:bodyPr/>
          <a:lstStyle/>
          <a:p>
            <a:r>
              <a:rPr lang="en-US" dirty="0"/>
              <a:t>A “Source” is a single file</a:t>
            </a:r>
          </a:p>
          <a:p>
            <a:endParaRPr lang="en-US" dirty="0"/>
          </a:p>
          <a:p>
            <a:r>
              <a:rPr lang="en-US" dirty="0"/>
              <a:t>A “Set” loads multiple Sources</a:t>
            </a:r>
          </a:p>
          <a:p>
            <a:endParaRPr lang="en-US" dirty="0"/>
          </a:p>
          <a:p>
            <a:r>
              <a:rPr lang="en-US" dirty="0"/>
              <a:t>As in Vensim, order matters: the last set loaded wins in the event of a repeated element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346C0E-BF10-4420-B61A-E1E807FBB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941" y="923731"/>
            <a:ext cx="4459060" cy="509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083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F9E81-3F11-45CA-906A-72E248EDF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1c. The Run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70789-1B05-4180-AC71-52F4CAE88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5181600" cy="4724400"/>
          </a:xfrm>
        </p:spPr>
        <p:txBody>
          <a:bodyPr/>
          <a:lstStyle/>
          <a:p>
            <a:r>
              <a:rPr lang="en-US" dirty="0"/>
              <a:t>Run Control settings determine which data sources or sets to use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115F92-0741-495D-ACFB-23F992AFC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752600"/>
            <a:ext cx="49815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949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2F9AB-EF88-4790-B19D-42BC0DF62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1c. On-the-fly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22DA7D-1BFD-4574-A590-7F8F1C80D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5257800" cy="4457700"/>
          </a:xfrm>
        </p:spPr>
        <p:txBody>
          <a:bodyPr/>
          <a:lstStyle/>
          <a:p>
            <a:r>
              <a:rPr lang="en-US" dirty="0"/>
              <a:t>If “use active dataset” is selected in the Run Control, the radio button in the Entity Initialization Data section controls the active data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918FCF-A5AF-4D98-867A-546AF6ABA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905000"/>
            <a:ext cx="50006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59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12BB8-128B-46CA-B1A0-FED79751D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1d. Selecting data visibility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3B25C7-669F-4A9A-97D6-9B2EB3D75E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4343400" cy="4457700"/>
          </a:xfrm>
        </p:spPr>
        <p:txBody>
          <a:bodyPr/>
          <a:lstStyle/>
          <a:p>
            <a:r>
              <a:rPr lang="en-US" dirty="0"/>
              <a:t>Initialization data determines which entities exist</a:t>
            </a:r>
          </a:p>
          <a:p>
            <a:r>
              <a:rPr lang="en-US" dirty="0"/>
              <a:t>The Entity Picker selects which entities are visible</a:t>
            </a:r>
          </a:p>
          <a:p>
            <a:r>
              <a:rPr lang="en-US" dirty="0"/>
              <a:t>The Results pane selects which runs are visible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134875-A2D6-4B45-A9E4-A41A23D1F5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7350" y="190500"/>
            <a:ext cx="748665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756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7B3AA-891A-479F-A1BF-0F2E04F93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Time Series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F8A27-574C-436B-8F11-6867C1AFC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Everything about Sources, Sets and selection applies</a:t>
            </a:r>
          </a:p>
          <a:p>
            <a:endParaRPr lang="en-US" dirty="0"/>
          </a:p>
          <a:p>
            <a:r>
              <a:rPr lang="en-US" dirty="0"/>
              <a:t>Formatting the data for import</a:t>
            </a:r>
          </a:p>
          <a:p>
            <a:r>
              <a:rPr lang="en-US" dirty="0"/>
              <a:t>Mapping</a:t>
            </a:r>
          </a:p>
          <a:p>
            <a:r>
              <a:rPr lang="en-US" dirty="0"/>
              <a:t>Using data</a:t>
            </a:r>
          </a:p>
        </p:txBody>
      </p:sp>
    </p:spTree>
    <p:extLst>
      <p:ext uri="{BB962C8B-B14F-4D97-AF65-F5344CB8AC3E}">
        <p14:creationId xmlns:p14="http://schemas.microsoft.com/office/powerpoint/2010/main" val="41683768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5BBFC-7890-4B0F-AFD8-4046DF468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2a. Formatting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A25783-F4FE-4F20-8060-D5585E2E0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Easiest to use the Help as a cookbook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CB74EF-A3B2-4381-A7F1-CFA8EDB43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814" y="2390775"/>
            <a:ext cx="1039177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268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776FF-D880-49FB-8C42-6DDA61DD0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2b. Creating a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C6DBB-828E-46F2-84D9-38ACF1B59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the file SyntheticData.xlsx</a:t>
            </a:r>
          </a:p>
          <a:p>
            <a:r>
              <a:rPr lang="en-US" dirty="0"/>
              <a:t>Detect Source Entity Types</a:t>
            </a:r>
          </a:p>
          <a:p>
            <a:r>
              <a:rPr lang="en-US" dirty="0"/>
              <a:t>Create Data Entity 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AB6B82-4B4C-47AE-8F0E-3A041CEAA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9425" y="1752600"/>
            <a:ext cx="3228975" cy="971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4392AA-D321-4F6C-9DA9-780BE56D0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131" y="3200400"/>
            <a:ext cx="82296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878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A8EF7-4288-4F92-9C72-4FC335582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2c. Viewing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2E0EA-21C0-4F35-9266-9793D20F1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600200"/>
            <a:ext cx="10363200" cy="4457700"/>
          </a:xfrm>
        </p:spPr>
        <p:txBody>
          <a:bodyPr/>
          <a:lstStyle/>
          <a:p>
            <a:r>
              <a:rPr lang="en-US" dirty="0"/>
              <a:t>Now you have a data entity containing the data variables.</a:t>
            </a:r>
          </a:p>
          <a:p>
            <a:r>
              <a:rPr lang="en-US" dirty="0"/>
              <a:t>There’s no diagram (though you could drag variables from the inspector to create one)</a:t>
            </a:r>
          </a:p>
          <a:p>
            <a:r>
              <a:rPr lang="en-US" dirty="0"/>
              <a:t>You can drop charts onto the diagram for viewing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222AEC-D4F1-4E5F-8621-D89F1AF28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5200"/>
            <a:ext cx="12192000" cy="253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538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D39EC-00EF-4BD0-94B1-BCBBD5D77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2d. Creating a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F9CFA-C619-4441-8A0A-C74FCDED6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52600"/>
            <a:ext cx="2971800" cy="4457700"/>
          </a:xfrm>
        </p:spPr>
        <p:txBody>
          <a:bodyPr/>
          <a:lstStyle/>
          <a:p>
            <a:r>
              <a:rPr lang="en-US" dirty="0"/>
              <a:t>Drag the data from the inspector onto a chart with the corresponding model variable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67C9BB-DDDD-4EA6-A1CE-051837A86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672" y="1524000"/>
            <a:ext cx="8884328" cy="485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325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A405357-500F-7BC3-BFD7-E1F06F959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DDA32C-61DC-B850-1928-C0D20F1AB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52600"/>
            <a:ext cx="6477000" cy="4457700"/>
          </a:xfrm>
        </p:spPr>
        <p:txBody>
          <a:bodyPr/>
          <a:lstStyle/>
          <a:p>
            <a:r>
              <a:rPr lang="en-US" dirty="0"/>
              <a:t>Download from </a:t>
            </a:r>
            <a:r>
              <a:rPr lang="en-US" dirty="0">
                <a:hlinkClick r:id="rId2"/>
              </a:rPr>
              <a:t>https://ventity.biz/download/</a:t>
            </a:r>
            <a:r>
              <a:rPr lang="en-US" dirty="0"/>
              <a:t> </a:t>
            </a:r>
          </a:p>
          <a:p>
            <a:r>
              <a:rPr lang="en-US" dirty="0"/>
              <a:t>Get a key from the form, or use ISDC2026 (through the end of August)</a:t>
            </a:r>
          </a:p>
          <a:p>
            <a:r>
              <a:rPr lang="en-US" dirty="0"/>
              <a:t>Install the key when asked, or via Help&gt;License Info</a:t>
            </a:r>
          </a:p>
          <a:p>
            <a:endParaRPr lang="en-US" dirty="0"/>
          </a:p>
          <a:p>
            <a:r>
              <a:rPr lang="en-US" dirty="0"/>
              <a:t>Grab the course materials from </a:t>
            </a:r>
            <a:r>
              <a:rPr lang="en-US" dirty="0">
                <a:hlinkClick r:id="rId3"/>
              </a:rPr>
              <a:t>https://vensim.com/conference/</a:t>
            </a:r>
            <a:r>
              <a:rPr lang="en-US" dirty="0"/>
              <a:t> and unzip somewhere convenient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55210F-5E4C-CFDA-9566-5110AF4CBC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5975"/>
          <a:stretch>
            <a:fillRect/>
          </a:stretch>
        </p:blipFill>
        <p:spPr>
          <a:xfrm>
            <a:off x="8077200" y="199225"/>
            <a:ext cx="4114800" cy="32539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B92EC6-F68B-F5E4-4857-5334836684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3810000"/>
            <a:ext cx="4696480" cy="29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865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A38AC-91ED-4DD5-BA58-DFD64293D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2e. Using the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60E96-ECAA-4BB0-BB66-ED18004F5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52600"/>
            <a:ext cx="5133975" cy="4457700"/>
          </a:xfrm>
        </p:spPr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US" dirty="0"/>
              <a:t>Drag the data variable onto the </a:t>
            </a:r>
            <a:r>
              <a:rPr lang="en-US" dirty="0" err="1"/>
              <a:t>CustomerBase</a:t>
            </a:r>
            <a:r>
              <a:rPr lang="en-US" dirty="0"/>
              <a:t> diagram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Right-click and edit the Reference to match Firm and Segment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Add an auxiliary to compute the Error as the difference between simulated Customers and the data.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FF03C1-A5BF-4943-B10B-11D4860EA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4975" y="2133600"/>
            <a:ext cx="66770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820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22626-38DB-47D2-A983-6AE6A559D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Actions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F38C91-3CD7-4920-93C1-1C813EAFE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F3670C5-E9D8-49A3-A30F-3A40FDFE8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084" y="1447800"/>
            <a:ext cx="4957638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5099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CFB19-F01A-42D5-98E7-14A90261C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 Add Firm Launch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CFD3E-C968-4ECC-9959-EBF33E287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Where?</a:t>
            </a:r>
          </a:p>
          <a:p>
            <a:pPr lvl="1"/>
            <a:r>
              <a:rPr lang="en-US" dirty="0"/>
              <a:t>The Model is convenient</a:t>
            </a:r>
          </a:p>
          <a:p>
            <a:pPr lvl="1"/>
            <a:r>
              <a:rPr lang="en-US" dirty="0"/>
              <a:t>The Firm[] might be an alternative</a:t>
            </a:r>
          </a:p>
          <a:p>
            <a:pPr lvl="1"/>
            <a:r>
              <a:rPr lang="en-US" dirty="0"/>
              <a:t>Putting it in the Firm is usually undesirable</a:t>
            </a:r>
            <a:r>
              <a:rPr lang="en-US"/>
              <a:t>, unless </a:t>
            </a:r>
            <a:r>
              <a:rPr lang="en-US" dirty="0"/>
              <a:t>Firms are spawning more Firms (e.g., spinoffs)</a:t>
            </a:r>
          </a:p>
          <a:p>
            <a:pPr lvl="1"/>
            <a:endParaRPr lang="en-US" dirty="0"/>
          </a:p>
          <a:p>
            <a:r>
              <a:rPr lang="en-US" dirty="0"/>
              <a:t>Parts needed</a:t>
            </a:r>
          </a:p>
          <a:p>
            <a:pPr lvl="1"/>
            <a:r>
              <a:rPr lang="en-US" dirty="0"/>
              <a:t>An Action that creates a Firm</a:t>
            </a:r>
          </a:p>
          <a:p>
            <a:pPr lvl="1"/>
            <a:r>
              <a:rPr lang="en-US" dirty="0"/>
              <a:t>A Trigger that fires the action</a:t>
            </a:r>
          </a:p>
        </p:txBody>
      </p:sp>
    </p:spTree>
    <p:extLst>
      <p:ext uri="{BB962C8B-B14F-4D97-AF65-F5344CB8AC3E}">
        <p14:creationId xmlns:p14="http://schemas.microsoft.com/office/powerpoint/2010/main" val="30998601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AF1C-CA89-4519-A01D-F38EEAEF8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5a. The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77551-37B8-4435-99A4-B4C1ACF2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5372100" cy="4457700"/>
          </a:xfrm>
        </p:spPr>
        <p:txBody>
          <a:bodyPr/>
          <a:lstStyle/>
          <a:p>
            <a:r>
              <a:rPr lang="en-US" dirty="0"/>
              <a:t>Right-click the Model to make a New Action</a:t>
            </a:r>
          </a:p>
          <a:p>
            <a:endParaRPr lang="en-US" dirty="0"/>
          </a:p>
          <a:p>
            <a:r>
              <a:rPr lang="en-US" dirty="0"/>
              <a:t>Edit the result to set the name, type and quantity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D9702E-39B7-4F61-BD82-FB2CE5831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3450" y="571500"/>
            <a:ext cx="2724150" cy="1714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C62064-7619-4FE6-A368-DEDC58030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2819400"/>
            <a:ext cx="49911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452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B7263-3E08-45A4-9019-282FFC2E8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5b. The Trigger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354DAD-D5AC-42CD-9A56-A237CE973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4728448" cy="4457700"/>
          </a:xfrm>
        </p:spPr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US" sz="2000" dirty="0"/>
              <a:t>Drag a Trigger onto the Model diagram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Create variables to flag the event of a launch (a frequency of .001/day works since there are ~1500 days); you may want to give the base and policy runs the same random seed in the Run Control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Set the Trigger condition to the flag value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/>
              <a:t>Set the Action to point to the action created in previous step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3654DF-A8F3-4839-8AC9-07A55E920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2848" y="0"/>
            <a:ext cx="654915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F725C7-8864-49C8-B6D3-ED5630C6F808}"/>
              </a:ext>
            </a:extLst>
          </p:cNvPr>
          <p:cNvSpPr txBox="1"/>
          <p:nvPr/>
        </p:nvSpPr>
        <p:spPr>
          <a:xfrm>
            <a:off x="6324600" y="3990781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65B7D7-AF1B-42F2-B6FE-A2BA9A645E8D}"/>
              </a:ext>
            </a:extLst>
          </p:cNvPr>
          <p:cNvSpPr txBox="1"/>
          <p:nvPr/>
        </p:nvSpPr>
        <p:spPr>
          <a:xfrm>
            <a:off x="7193268" y="2743200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F28217-8E36-4298-914E-1662C74153FC}"/>
              </a:ext>
            </a:extLst>
          </p:cNvPr>
          <p:cNvSpPr txBox="1"/>
          <p:nvPr/>
        </p:nvSpPr>
        <p:spPr>
          <a:xfrm>
            <a:off x="7010400" y="5779737"/>
            <a:ext cx="38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D057E4-C73E-455A-ABE9-C0C5DF2206CA}"/>
              </a:ext>
            </a:extLst>
          </p:cNvPr>
          <p:cNvSpPr txBox="1"/>
          <p:nvPr/>
        </p:nvSpPr>
        <p:spPr>
          <a:xfrm>
            <a:off x="7010400" y="63963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7C8AA4-0C17-4D76-9A30-7B2892542885}"/>
              </a:ext>
            </a:extLst>
          </p:cNvPr>
          <p:cNvSpPr txBox="1"/>
          <p:nvPr/>
        </p:nvSpPr>
        <p:spPr>
          <a:xfrm>
            <a:off x="10188393" y="4221613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5588905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FB936-1069-429A-8C2C-DDE67B9E2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5c. Viewing Firms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EC93D-F936-4890-82B1-05638C1EC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8077200" cy="4457700"/>
          </a:xfrm>
        </p:spPr>
        <p:txBody>
          <a:bodyPr/>
          <a:lstStyle/>
          <a:p>
            <a:r>
              <a:rPr lang="en-US" dirty="0"/>
              <a:t>The new firms are hard to spot on charts, because they have no Customers</a:t>
            </a:r>
          </a:p>
          <a:p>
            <a:r>
              <a:rPr lang="en-US" dirty="0"/>
              <a:t>They’re easier to find in the Entity Picker or data tables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F9FF90-A835-44D6-85D0-946C9D21B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775" y="1219200"/>
            <a:ext cx="2943225" cy="47910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8A4052-3D20-42CB-8A4C-05EC6A0A2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3114675"/>
            <a:ext cx="38385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6897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3E5DA-D68B-40F2-A35C-B91D79EF3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6. Why no customers?</a:t>
            </a:r>
            <a:br>
              <a:rPr lang="en-US" dirty="0"/>
            </a:br>
            <a:r>
              <a:rPr lang="en-US" dirty="0"/>
              <a:t>Firm Segment Entry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7E0D1B-933A-4A6D-B9E5-9547CD97B1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Newly-created firms aren’t active in any market Segments, i.e. they have no </a:t>
            </a:r>
            <a:r>
              <a:rPr lang="en-US" dirty="0" err="1"/>
              <a:t>CustomerBase</a:t>
            </a:r>
            <a:r>
              <a:rPr lang="en-US" dirty="0"/>
              <a:t> entities associated with them.</a:t>
            </a:r>
          </a:p>
          <a:p>
            <a:endParaRPr lang="en-US" dirty="0"/>
          </a:p>
          <a:p>
            <a:r>
              <a:rPr lang="en-US" dirty="0"/>
              <a:t>To fix this:</a:t>
            </a:r>
          </a:p>
          <a:p>
            <a:pPr lvl="1"/>
            <a:r>
              <a:rPr lang="en-US" dirty="0"/>
              <a:t>A Firm can check the </a:t>
            </a:r>
            <a:r>
              <a:rPr lang="en-US" dirty="0" err="1"/>
              <a:t>CustomerBase</a:t>
            </a:r>
            <a:r>
              <a:rPr lang="en-US" dirty="0"/>
              <a:t>[Firm] subcollection to see whether it’s active in any segments</a:t>
            </a:r>
          </a:p>
          <a:p>
            <a:pPr lvl="1"/>
            <a:r>
              <a:rPr lang="en-US" dirty="0"/>
              <a:t>If none, the Firm can run a Process List action to pick a Segment to enter.</a:t>
            </a:r>
          </a:p>
          <a:p>
            <a:pPr lvl="1"/>
            <a:r>
              <a:rPr lang="en-US" dirty="0"/>
              <a:t>The Firm messages the Segment to add a new </a:t>
            </a:r>
            <a:r>
              <a:rPr lang="en-US" dirty="0" err="1"/>
              <a:t>CustomerBase</a:t>
            </a:r>
            <a:r>
              <a:rPr lang="en-US" dirty="0"/>
              <a:t> entity with matching Firm and Segment attributes.</a:t>
            </a:r>
          </a:p>
        </p:txBody>
      </p:sp>
    </p:spTree>
    <p:extLst>
      <p:ext uri="{BB962C8B-B14F-4D97-AF65-F5344CB8AC3E}">
        <p14:creationId xmlns:p14="http://schemas.microsoft.com/office/powerpoint/2010/main" val="19853485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4C342-B773-4ADA-B8EF-AC737EE77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81000"/>
            <a:ext cx="10363200" cy="914400"/>
          </a:xfrm>
        </p:spPr>
        <p:txBody>
          <a:bodyPr/>
          <a:lstStyle/>
          <a:p>
            <a:r>
              <a:rPr lang="en-US" dirty="0"/>
              <a:t>6a. The Firm entry trigger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57A81-183F-4CC7-850C-8E492EFDA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0" y="1752600"/>
            <a:ext cx="3733800" cy="4457700"/>
          </a:xfrm>
        </p:spPr>
        <p:txBody>
          <a:bodyPr/>
          <a:lstStyle/>
          <a:p>
            <a:r>
              <a:rPr lang="en-US" dirty="0"/>
              <a:t>Add a Trigger to the Firm</a:t>
            </a:r>
          </a:p>
          <a:p>
            <a:r>
              <a:rPr lang="en-US" dirty="0"/>
              <a:t>Drag </a:t>
            </a:r>
            <a:r>
              <a:rPr lang="en-US" dirty="0" err="1"/>
              <a:t>CustomerBase</a:t>
            </a:r>
            <a:r>
              <a:rPr lang="en-US" dirty="0"/>
              <a:t>[Firm].count onto the diagram</a:t>
            </a:r>
          </a:p>
          <a:p>
            <a:r>
              <a:rPr lang="en-US" dirty="0"/>
              <a:t>Set the trigger to fire when count=0</a:t>
            </a:r>
          </a:p>
          <a:p>
            <a:r>
              <a:rPr lang="en-US" dirty="0"/>
              <a:t>Leave the action blank (come back and fill it in after we create the action)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483848-F252-4B95-AFBD-BE8473CA2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7277100" cy="5486400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E2F68D8-151B-49F3-88FE-51C22B426313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95800" y="3810000"/>
            <a:ext cx="685800" cy="76200"/>
          </a:xfrm>
          <a:prstGeom prst="straightConnector1">
            <a:avLst/>
          </a:prstGeom>
          <a:solidFill>
            <a:srgbClr val="FFFFFF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1951903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E3DE0-1C12-4600-BBB3-137BB088C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6b. The Process List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2FB28-57F3-4BBA-BD9F-44B87C3F9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 new action in the Firm</a:t>
            </a:r>
          </a:p>
          <a:p>
            <a:r>
              <a:rPr lang="en-US" dirty="0"/>
              <a:t>Set the Kind, Collection to Process and Sort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3A4CF-7A52-4D2E-A057-0075765EA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0" y="457200"/>
            <a:ext cx="2686050" cy="16097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CF0CDC-9D02-4548-A56D-99A536F46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7800" y="2381250"/>
            <a:ext cx="18478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3021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61A7637-6392-47E7-A82D-0C20F008F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3950" y="3990975"/>
            <a:ext cx="3448050" cy="2867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D36941-58A0-442F-B066-5D078B737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6c. Limiting entry to 1 segment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4B7C2-E856-46E1-A7FD-2F7C20315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828800"/>
            <a:ext cx="2590800" cy="4457700"/>
          </a:xfrm>
        </p:spPr>
        <p:txBody>
          <a:bodyPr/>
          <a:lstStyle/>
          <a:p>
            <a:r>
              <a:rPr lang="en-US" sz="1800" dirty="0"/>
              <a:t>Create a Counter stock and flow in the action</a:t>
            </a:r>
          </a:p>
          <a:p>
            <a:r>
              <a:rPr lang="en-US" sz="1800" dirty="0"/>
              <a:t>Notice that, because an action is a discrete event, the stock and flow have the same units</a:t>
            </a:r>
          </a:p>
          <a:p>
            <a:r>
              <a:rPr lang="en-US" sz="1800" dirty="0"/>
              <a:t>This stock exists only in the action, so it will count the number of iterations of the Process List loop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B7FF5E-184C-4878-AC38-75F0E53A6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5424" y="1859902"/>
            <a:ext cx="4953000" cy="43148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B8D5B6-0CAA-40B1-A7E1-921D850FA5D0}"/>
              </a:ext>
            </a:extLst>
          </p:cNvPr>
          <p:cNvSpPr txBox="1"/>
          <p:nvPr/>
        </p:nvSpPr>
        <p:spPr>
          <a:xfrm>
            <a:off x="8001000" y="1676400"/>
            <a:ext cx="2270448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/>
              <a:t>Set the Process While field to Counter=0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/>
              <a:t>Create a trigger for Create </a:t>
            </a:r>
            <a:r>
              <a:rPr lang="en-US" sz="1800" b="1" dirty="0" err="1"/>
              <a:t>CustomerBase</a:t>
            </a:r>
            <a:r>
              <a:rPr lang="en-US" sz="1800" b="1" dirty="0"/>
              <a:t> (we’ll fill it in later)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DBC1F0-419B-45CC-89E6-60900C8C8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1320" y="-2133600"/>
            <a:ext cx="18669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90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A2A60-A722-E790-FC9C-AF768DF6D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0.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83BE2-B9A3-39FB-5F9D-584A60BF9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Orientation</a:t>
            </a:r>
          </a:p>
          <a:p>
            <a:endParaRPr lang="en-US" dirty="0"/>
          </a:p>
          <a:p>
            <a:r>
              <a:rPr lang="en-US" dirty="0"/>
              <a:t>Start </a:t>
            </a:r>
            <a:r>
              <a:rPr lang="en-US" dirty="0" err="1"/>
              <a:t>Ventity</a:t>
            </a:r>
            <a:r>
              <a:rPr lang="en-US" dirty="0"/>
              <a:t> and create a new model</a:t>
            </a:r>
          </a:p>
          <a:p>
            <a:r>
              <a:rPr lang="en-US" dirty="0"/>
              <a:t>Define your time horizon in the Run List</a:t>
            </a:r>
          </a:p>
          <a:p>
            <a:r>
              <a:rPr lang="en-US" dirty="0"/>
              <a:t>Create a stock and flow</a:t>
            </a:r>
          </a:p>
          <a:p>
            <a:r>
              <a:rPr lang="en-US" dirty="0"/>
              <a:t>Define equations</a:t>
            </a:r>
          </a:p>
          <a:p>
            <a:r>
              <a:rPr lang="en-US" dirty="0"/>
              <a:t>Run</a:t>
            </a:r>
          </a:p>
          <a:p>
            <a:r>
              <a:rPr lang="en-US" dirty="0"/>
              <a:t>Right-click to plot or view data</a:t>
            </a:r>
          </a:p>
          <a:p>
            <a:endParaRPr lang="en-US" dirty="0"/>
          </a:p>
          <a:p>
            <a:r>
              <a:rPr lang="en-US" dirty="0"/>
              <a:t>Hint: when in doubt, right-click for context menus</a:t>
            </a:r>
          </a:p>
        </p:txBody>
      </p:sp>
    </p:spTree>
    <p:extLst>
      <p:ext uri="{BB962C8B-B14F-4D97-AF65-F5344CB8AC3E}">
        <p14:creationId xmlns:p14="http://schemas.microsoft.com/office/powerpoint/2010/main" val="29709664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AF36C-3AEB-45A0-97D6-E7891F232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6d. Creating the </a:t>
            </a:r>
            <a:r>
              <a:rPr lang="en-US" dirty="0" err="1"/>
              <a:t>CustomerBase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C489E-0693-4272-8F12-912B7F410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US" dirty="0"/>
              <a:t>Create a new action in the Segment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Name it, and set the Kind and Create type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Switch to the References tab and edit the Invoker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Change the type to Firm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C7B680-E850-41F4-ABE9-F1DE0997A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7710"/>
            <a:ext cx="2847975" cy="16478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BDB193-D366-4322-A770-BC1C96711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562" y="4102159"/>
            <a:ext cx="1981200" cy="3086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89A5AD-B154-45D4-95EB-F09F38AD4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7787" y="4114800"/>
            <a:ext cx="1876425" cy="2400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6B2C6F-72A9-470C-B011-04D5E81E52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50" y="3169104"/>
            <a:ext cx="5048250" cy="30956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0F58C1-9038-44C7-884A-15F1DA06A514}"/>
              </a:ext>
            </a:extLst>
          </p:cNvPr>
          <p:cNvSpPr txBox="1"/>
          <p:nvPr/>
        </p:nvSpPr>
        <p:spPr>
          <a:xfrm>
            <a:off x="1042987" y="4102359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DB4530-7A3D-4722-93B1-F20898F94525}"/>
              </a:ext>
            </a:extLst>
          </p:cNvPr>
          <p:cNvSpPr txBox="1"/>
          <p:nvPr/>
        </p:nvSpPr>
        <p:spPr>
          <a:xfrm>
            <a:off x="3784259" y="3653135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81379C-036F-429B-82EF-163D3F4931B6}"/>
              </a:ext>
            </a:extLst>
          </p:cNvPr>
          <p:cNvSpPr txBox="1"/>
          <p:nvPr/>
        </p:nvSpPr>
        <p:spPr>
          <a:xfrm>
            <a:off x="5832799" y="3653134"/>
            <a:ext cx="38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F8FA57-BD49-4A74-A2A5-8588E7AF1F1F}"/>
              </a:ext>
            </a:extLst>
          </p:cNvPr>
          <p:cNvSpPr txBox="1"/>
          <p:nvPr/>
        </p:nvSpPr>
        <p:spPr>
          <a:xfrm>
            <a:off x="10881924" y="2707439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6493656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63D8F00-BC06-493F-933E-8DE1A6FA0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495550"/>
            <a:ext cx="8724900" cy="4133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7256D0-B3F7-4BD0-9388-E107DF0FF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6e. Define the new </a:t>
            </a:r>
            <a:r>
              <a:rPr lang="en-US" dirty="0" err="1"/>
              <a:t>CustomerBase’s</a:t>
            </a:r>
            <a:r>
              <a:rPr lang="en-US" dirty="0"/>
              <a:t> attributes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E11FD-BC1E-46D4-B66B-42B9B4FD2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676400"/>
            <a:ext cx="10363200" cy="4457700"/>
          </a:xfrm>
        </p:spPr>
        <p:txBody>
          <a:bodyPr/>
          <a:lstStyle/>
          <a:p>
            <a:r>
              <a:rPr lang="en-US" dirty="0"/>
              <a:t>You can drag the invoker and parent ids from the inspector, or type them and use the right-click-draw-arrow method to add them to the diagram</a:t>
            </a:r>
          </a:p>
        </p:txBody>
      </p:sp>
    </p:spTree>
    <p:extLst>
      <p:ext uri="{BB962C8B-B14F-4D97-AF65-F5344CB8AC3E}">
        <p14:creationId xmlns:p14="http://schemas.microsoft.com/office/powerpoint/2010/main" val="33542051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873EE-53DE-4BEC-8D1E-1CDD3E73B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6f. Define the initial Customers stock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AA4E65-6A67-4CB8-B308-74E0D11DD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4853" y="1550437"/>
            <a:ext cx="10363200" cy="4457700"/>
          </a:xfrm>
        </p:spPr>
        <p:txBody>
          <a:bodyPr/>
          <a:lstStyle/>
          <a:p>
            <a:r>
              <a:rPr lang="en-US" sz="2000" dirty="0"/>
              <a:t>This is a little tricky – if we add a nonzero numerical value, we’re creating new people</a:t>
            </a:r>
          </a:p>
          <a:p>
            <a:r>
              <a:rPr lang="en-US" sz="2000" dirty="0"/>
              <a:t>If we use 0, there’s no word of mouth for the new company</a:t>
            </a:r>
          </a:p>
          <a:p>
            <a:r>
              <a:rPr lang="en-US" sz="2000" dirty="0"/>
              <a:t>Instead, we can seed the market with a small fraction of the Potential Customer stock</a:t>
            </a:r>
          </a:p>
          <a:p>
            <a:r>
              <a:rPr lang="en-US" sz="2000" dirty="0"/>
              <a:t>We can do this by creating a cross-entity flow: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A4A869-0773-4808-A8E5-BFB376907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97" y="3857625"/>
            <a:ext cx="106108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4565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82FED-5257-49B4-82BF-A2B45719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6g. Finishing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E777C-602A-4C8C-8009-8CC3129AF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524000"/>
            <a:ext cx="10363200" cy="4457700"/>
          </a:xfrm>
        </p:spPr>
        <p:txBody>
          <a:bodyPr/>
          <a:lstStyle/>
          <a:p>
            <a:r>
              <a:rPr lang="en-US" dirty="0"/>
              <a:t>We’re almost done – we just need to define the triggers we left empty</a:t>
            </a:r>
          </a:p>
          <a:p>
            <a:r>
              <a:rPr lang="en-US" dirty="0"/>
              <a:t>It’s easy to find them in the error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1B53FD-37AB-4B35-A457-A9EF09677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2057400"/>
            <a:ext cx="3743325" cy="1876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79992C-6B66-4A99-B4D1-0015C56789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00"/>
            <a:ext cx="4914900" cy="381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11115D-5532-438C-A38C-AEDE71657B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4181475"/>
            <a:ext cx="79248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699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7CCEA-A03D-403B-AACD-56EC36260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Done!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0AF294-8315-4A91-A63E-803B6DCE9B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5080000" cy="4114800"/>
          </a:xfrm>
        </p:spPr>
        <p:txBody>
          <a:bodyPr/>
          <a:lstStyle/>
          <a:p>
            <a:r>
              <a:rPr lang="en-US" dirty="0"/>
              <a:t>New firms now enter the market with customers and profits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CB634F7-8039-4CA9-BA70-E7E541B764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080000" cy="4114800"/>
          </a:xfrm>
        </p:spPr>
        <p:txBody>
          <a:bodyPr/>
          <a:lstStyle/>
          <a:p>
            <a:r>
              <a:rPr lang="en-US" sz="2000" dirty="0"/>
              <a:t>You’ll see some warnings due to lack of data for new firms – ignore, or delete the computation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F6FC32-F945-4B3A-A3C7-81A2A7D09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114675"/>
            <a:ext cx="3857625" cy="37433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DC3E7D-E9D7-4815-8D9E-3B6C8BC82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3048000"/>
            <a:ext cx="7200900" cy="9715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49B155-E79F-4730-9C45-5B6BA1575E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600" y="4038600"/>
            <a:ext cx="25336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3657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E473C-2EBC-4E5A-950F-76B4D42D6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 Controls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685578-EFF0-450C-BA7C-7D9627CBCE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5054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D46BF-31A0-434D-9A01-85B9A0C3E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Add Slider Controls &amp; Charts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9F991E-D284-4E84-9571-EAD3D59E6C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Where should we put them?</a:t>
            </a:r>
          </a:p>
          <a:p>
            <a:pPr lvl="1"/>
            <a:r>
              <a:rPr lang="en-US" dirty="0"/>
              <a:t>The Model entity is often convenient for top-level controls</a:t>
            </a:r>
          </a:p>
          <a:p>
            <a:pPr lvl="1"/>
            <a:r>
              <a:rPr lang="en-US" dirty="0"/>
              <a:t>Detailed drill-down can live in other entities</a:t>
            </a:r>
          </a:p>
          <a:p>
            <a:r>
              <a:rPr lang="en-US" dirty="0"/>
              <a:t>Slider variables must be Constants</a:t>
            </a:r>
          </a:p>
          <a:p>
            <a:r>
              <a:rPr lang="en-US" dirty="0"/>
              <a:t>A slider affects all runs, unless “Ignore First Run” = True</a:t>
            </a:r>
          </a:p>
          <a:p>
            <a:pPr lvl="1"/>
            <a:r>
              <a:rPr lang="en-US" dirty="0"/>
              <a:t>This facilitates a nice treatment of base case vs. policy runs</a:t>
            </a:r>
          </a:p>
        </p:txBody>
      </p:sp>
    </p:spTree>
    <p:extLst>
      <p:ext uri="{BB962C8B-B14F-4D97-AF65-F5344CB8AC3E}">
        <p14:creationId xmlns:p14="http://schemas.microsoft.com/office/powerpoint/2010/main" val="12793882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C35F4-A614-4F63-A8B0-227264CCE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4a. Adding a Slider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4A667D-BFE1-4B84-8A1A-299C4779A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52600"/>
            <a:ext cx="4867275" cy="4457700"/>
          </a:xfrm>
        </p:spPr>
        <p:txBody>
          <a:bodyPr/>
          <a:lstStyle/>
          <a:p>
            <a:r>
              <a:rPr lang="en-US" dirty="0"/>
              <a:t>Drag onto diagram</a:t>
            </a:r>
          </a:p>
          <a:p>
            <a:r>
              <a:rPr lang="en-US" dirty="0"/>
              <a:t>Right-click to edit</a:t>
            </a:r>
          </a:p>
          <a:p>
            <a:r>
              <a:rPr lang="en-US" dirty="0"/>
              <a:t>Choose the Bound Variable</a:t>
            </a:r>
          </a:p>
          <a:p>
            <a:r>
              <a:rPr lang="en-US" dirty="0"/>
              <a:t>Edit settings as needed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E7057B-85A3-46C6-BA6C-1ADD879F4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2075" y="1905000"/>
            <a:ext cx="70199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772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252AC4B-BFF0-4ECF-98D3-97B4093FB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793678"/>
            <a:ext cx="9994900" cy="60643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5BDDF8-EE4D-48AB-B807-E8EB19682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-17106"/>
            <a:ext cx="10363200" cy="914400"/>
          </a:xfrm>
        </p:spPr>
        <p:txBody>
          <a:bodyPr/>
          <a:lstStyle/>
          <a:p>
            <a:pPr algn="l"/>
            <a:r>
              <a:rPr lang="en-US" dirty="0"/>
              <a:t>4b. A possible layout</a:t>
            </a:r>
          </a:p>
        </p:txBody>
      </p:sp>
    </p:spTree>
    <p:extLst>
      <p:ext uri="{BB962C8B-B14F-4D97-AF65-F5344CB8AC3E}">
        <p14:creationId xmlns:p14="http://schemas.microsoft.com/office/powerpoint/2010/main" val="19266968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AB35-1937-4DD8-912C-DC7F370B7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4c. Base vs. Policy Runs &amp; “Ignore First Run”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19DC5-8A6A-4581-BC35-4419AA2FD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5286375" cy="4457700"/>
          </a:xfrm>
        </p:spPr>
        <p:txBody>
          <a:bodyPr/>
          <a:lstStyle/>
          <a:p>
            <a:r>
              <a:rPr lang="en-US" dirty="0"/>
              <a:t>In the Run Control, use the Duplicate button to copy the base run, and rename the new run “policy” (the new time range should match “base”)</a:t>
            </a:r>
          </a:p>
          <a:p>
            <a:r>
              <a:rPr lang="en-US" dirty="0"/>
              <a:t>For the Firm Performance sliders, set “Ignore First Run” to True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5B0C44-6217-42F6-8432-464DA64FE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775" y="1752600"/>
            <a:ext cx="8210550" cy="14763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9F7834-F6BB-4368-8A55-29D452FD5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775" y="3676650"/>
            <a:ext cx="59912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64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Entities &amp;</a:t>
            </a:r>
            <a:br>
              <a:rPr lang="en-US" dirty="0"/>
            </a:br>
            <a:r>
              <a:rPr lang="en-US" dirty="0"/>
              <a:t>What goes where?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E3D3DA8-5249-44B0-9510-589A9EE70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084" y="1143000"/>
            <a:ext cx="4214320" cy="26860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DE9D25-EFCC-CF68-7440-F3D276799E39}"/>
              </a:ext>
            </a:extLst>
          </p:cNvPr>
          <p:cNvSpPr/>
          <p:nvPr/>
        </p:nvSpPr>
        <p:spPr bwMode="auto">
          <a:xfrm>
            <a:off x="4012848" y="2819399"/>
            <a:ext cx="914400" cy="39211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8642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48646-6DDA-426C-AA90-07CDA84E2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4d. Setting Base to a low-key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46647-3079-4BDE-88AE-065AD6107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Run the model</a:t>
            </a:r>
          </a:p>
          <a:p>
            <a:r>
              <a:rPr lang="en-US" dirty="0"/>
              <a:t>Select View&gt;Data Styles</a:t>
            </a:r>
          </a:p>
          <a:p>
            <a:r>
              <a:rPr lang="en-US" dirty="0"/>
              <a:t>Switch to the Data Styles pane</a:t>
            </a:r>
          </a:p>
          <a:p>
            <a:r>
              <a:rPr lang="en-US" dirty="0"/>
              <a:t>Set the line style for “base” to something unobtrusive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E05E3D-9431-45CF-9F90-A0F3DEF25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733800"/>
            <a:ext cx="1981200" cy="285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ED19F7-CD6D-498C-81C7-0DD1305DA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3710473"/>
            <a:ext cx="79438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99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Everything in an </a:t>
            </a:r>
            <a:r>
              <a:rPr lang="en-US" dirty="0">
                <a:solidFill>
                  <a:srgbClr val="C00000"/>
                </a:solidFill>
              </a:rPr>
              <a:t>Entity type </a:t>
            </a:r>
            <a:r>
              <a:rPr lang="en-US" dirty="0"/>
              <a:t>shares a common level of detail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Variables belong in the Entity type with the required level of detail. Implication:</a:t>
            </a:r>
          </a:p>
          <a:p>
            <a:pPr lvl="1"/>
            <a:r>
              <a:rPr lang="en-US" dirty="0"/>
              <a:t>People are entities</a:t>
            </a:r>
          </a:p>
          <a:p>
            <a:pPr lvl="1"/>
            <a:r>
              <a:rPr lang="en-US" dirty="0"/>
              <a:t>Companies are entities</a:t>
            </a:r>
          </a:p>
          <a:p>
            <a:pPr lvl="1"/>
            <a:r>
              <a:rPr lang="en-US" dirty="0"/>
              <a:t>Customer relationships [People x Company] are entities</a:t>
            </a:r>
          </a:p>
          <a:p>
            <a:r>
              <a:rPr lang="en-US" dirty="0"/>
              <a:t>This is </a:t>
            </a:r>
            <a:r>
              <a:rPr lang="en-US" i="1" dirty="0"/>
              <a:t>not</a:t>
            </a:r>
            <a:r>
              <a:rPr lang="en-US" dirty="0"/>
              <a:t> how SD sector diagrams are typically drawn</a:t>
            </a:r>
          </a:p>
          <a:p>
            <a:endParaRPr lang="en-US" dirty="0"/>
          </a:p>
          <a:p>
            <a:r>
              <a:rPr lang="en-US" dirty="0"/>
              <a:t>Global parameters can go in the Model (or another singleton)</a:t>
            </a:r>
          </a:p>
        </p:txBody>
      </p:sp>
    </p:spTree>
    <p:extLst>
      <p:ext uri="{BB962C8B-B14F-4D97-AF65-F5344CB8AC3E}">
        <p14:creationId xmlns:p14="http://schemas.microsoft.com/office/powerpoint/2010/main" val="131824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Classic Bass Model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417638"/>
            <a:ext cx="6868016" cy="475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1551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10363200" cy="914400"/>
          </a:xfrm>
        </p:spPr>
        <p:txBody>
          <a:bodyPr/>
          <a:lstStyle/>
          <a:p>
            <a:r>
              <a:rPr lang="en-US" dirty="0"/>
              <a:t>2. … with multiple firms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2" y="1524000"/>
            <a:ext cx="4722019" cy="49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352800" y="1371600"/>
            <a:ext cx="1143000" cy="5257800"/>
          </a:xfrm>
          <a:prstGeom prst="round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495800" y="1447800"/>
            <a:ext cx="3829050" cy="525780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52800" y="4343403"/>
            <a:ext cx="1110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Market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67552" y="5334003"/>
            <a:ext cx="922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Firms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62A9A1-4D9F-4563-A45B-176479B87237}"/>
              </a:ext>
            </a:extLst>
          </p:cNvPr>
          <p:cNvSpPr txBox="1"/>
          <p:nvPr/>
        </p:nvSpPr>
        <p:spPr>
          <a:xfrm>
            <a:off x="1867011" y="3512406"/>
            <a:ext cx="14000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Single</a:t>
            </a:r>
          </a:p>
          <a:p>
            <a:pPr algn="r"/>
            <a:r>
              <a:rPr lang="en-US" dirty="0"/>
              <a:t>Variables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41A83C-E5AC-4DCE-BB89-3C4BE897C9F3}"/>
              </a:ext>
            </a:extLst>
          </p:cNvPr>
          <p:cNvSpPr txBox="1"/>
          <p:nvPr/>
        </p:nvSpPr>
        <p:spPr>
          <a:xfrm>
            <a:off x="8475639" y="3215670"/>
            <a:ext cx="17636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Subscripted</a:t>
            </a:r>
          </a:p>
          <a:p>
            <a:r>
              <a:rPr lang="en-US" dirty="0"/>
              <a:t>Variables</a:t>
            </a:r>
          </a:p>
          <a:p>
            <a:endParaRPr lang="en-US" dirty="0"/>
          </a:p>
          <a:p>
            <a:r>
              <a:rPr lang="en-US" dirty="0"/>
              <a:t>[Firm]</a:t>
            </a:r>
          </a:p>
        </p:txBody>
      </p:sp>
    </p:spTree>
    <p:extLst>
      <p:ext uri="{BB962C8B-B14F-4D97-AF65-F5344CB8AC3E}">
        <p14:creationId xmlns:p14="http://schemas.microsoft.com/office/powerpoint/2010/main" val="455611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10363200" cy="914400"/>
          </a:xfrm>
        </p:spPr>
        <p:txBody>
          <a:bodyPr/>
          <a:lstStyle/>
          <a:p>
            <a:r>
              <a:rPr lang="en-US" dirty="0"/>
              <a:t>3. … multiple segments &amp; firms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2" y="1676402"/>
            <a:ext cx="4732735" cy="462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968344" y="1524000"/>
            <a:ext cx="1527456" cy="5105400"/>
          </a:xfrm>
          <a:prstGeom prst="round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7239000" y="2999014"/>
            <a:ext cx="1257300" cy="363038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59013" y="4223267"/>
            <a:ext cx="1619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[Segment]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91400" y="5562603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[Firm]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95800" y="1524000"/>
            <a:ext cx="2743200" cy="3657600"/>
          </a:xfrm>
          <a:prstGeom prst="roundRect">
            <a:avLst/>
          </a:prstGeom>
          <a:solidFill>
            <a:srgbClr val="92D05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22695" y="4038602"/>
            <a:ext cx="2312429" cy="830997"/>
          </a:xfrm>
          <a:prstGeom prst="rect">
            <a:avLst/>
          </a:prstGeom>
          <a:solidFill>
            <a:srgbClr val="FFFFFF">
              <a:alpha val="41961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CustomerBase</a:t>
            </a:r>
            <a:endParaRPr lang="en-US" dirty="0"/>
          </a:p>
          <a:p>
            <a:pPr algn="ctr"/>
            <a:r>
              <a:rPr lang="en-US" dirty="0"/>
              <a:t>[</a:t>
            </a:r>
            <a:r>
              <a:rPr lang="en-US" dirty="0" err="1"/>
              <a:t>Segment,Firm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77445798"/>
      </p:ext>
    </p:extLst>
  </p:cSld>
  <p:clrMapOvr>
    <a:masterClrMapping/>
  </p:clrMapOvr>
</p:sld>
</file>

<file path=ppt/theme/theme1.xml><?xml version="1.0" encoding="utf-8"?>
<a:theme xmlns:a="http://schemas.openxmlformats.org/drawingml/2006/main" name="VentanaPresentation0">
  <a:themeElements>
    <a:clrScheme name="">
      <a:dk1>
        <a:srgbClr val="000000"/>
      </a:dk1>
      <a:lt1>
        <a:srgbClr val="FFFFFF"/>
      </a:lt1>
      <a:dk2>
        <a:srgbClr val="333399"/>
      </a:dk2>
      <a:lt2>
        <a:srgbClr val="B2B2B2"/>
      </a:lt2>
      <a:accent1>
        <a:srgbClr val="99CCFF"/>
      </a:accent1>
      <a:accent2>
        <a:srgbClr val="990033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002D"/>
      </a:accent6>
      <a:hlink>
        <a:srgbClr val="333399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VentanaPresentation0</Template>
  <TotalTime>13627</TotalTime>
  <Words>1453</Words>
  <Application>Microsoft Office PowerPoint</Application>
  <PresentationFormat>Widescreen</PresentationFormat>
  <Paragraphs>218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6" baseType="lpstr">
      <vt:lpstr>Arial</vt:lpstr>
      <vt:lpstr>MT Extra</vt:lpstr>
      <vt:lpstr>Symbol</vt:lpstr>
      <vt:lpstr>Tahoma</vt:lpstr>
      <vt:lpstr>Times New Roman</vt:lpstr>
      <vt:lpstr>VentanaPresentation0</vt:lpstr>
      <vt:lpstr>Introduction to Ventity </vt:lpstr>
      <vt:lpstr>Agenda</vt:lpstr>
      <vt:lpstr>Logistics</vt:lpstr>
      <vt:lpstr>0. Basics</vt:lpstr>
      <vt:lpstr>1. Entities &amp; What goes where?</vt:lpstr>
      <vt:lpstr>Principles</vt:lpstr>
      <vt:lpstr>1. Classic Bass Model</vt:lpstr>
      <vt:lpstr>2. … with multiple firms</vt:lpstr>
      <vt:lpstr>3. … multiple segments &amp; firms</vt:lpstr>
      <vt:lpstr>Implementation</vt:lpstr>
      <vt:lpstr>Analogy: Relational Database Tables</vt:lpstr>
      <vt:lpstr>Lost? Make a Map</vt:lpstr>
      <vt:lpstr>2. Attributes, References &amp; Relationships</vt:lpstr>
      <vt:lpstr>Adding References</vt:lpstr>
      <vt:lpstr>Dragging</vt:lpstr>
      <vt:lpstr>Equation Right-Click</vt:lpstr>
      <vt:lpstr>3. Data</vt:lpstr>
      <vt:lpstr>Data</vt:lpstr>
      <vt:lpstr>1. Entity Initialization Data</vt:lpstr>
      <vt:lpstr>1a. Varying the data selection</vt:lpstr>
      <vt:lpstr>1b. Sources &amp; Sets</vt:lpstr>
      <vt:lpstr>1c. The Run Control</vt:lpstr>
      <vt:lpstr>1c. On-the-fly selection</vt:lpstr>
      <vt:lpstr>1d. Selecting data visibility</vt:lpstr>
      <vt:lpstr>2. Time Series Data</vt:lpstr>
      <vt:lpstr>2a. Formatting Data</vt:lpstr>
      <vt:lpstr>2b. Creating a Mapping</vt:lpstr>
      <vt:lpstr>2c. Viewing Data</vt:lpstr>
      <vt:lpstr>2d. Creating a Comparison</vt:lpstr>
      <vt:lpstr>2e. Using the Data</vt:lpstr>
      <vt:lpstr>4. Actions</vt:lpstr>
      <vt:lpstr>5. Add Firm Launch</vt:lpstr>
      <vt:lpstr>5a. The Action</vt:lpstr>
      <vt:lpstr>5b. The Trigger</vt:lpstr>
      <vt:lpstr>5c. Viewing Firms</vt:lpstr>
      <vt:lpstr>6. Why no customers? Firm Segment Entry</vt:lpstr>
      <vt:lpstr>6a. The Firm entry trigger</vt:lpstr>
      <vt:lpstr>6b. The Process List action</vt:lpstr>
      <vt:lpstr>6c. Limiting entry to 1 segment</vt:lpstr>
      <vt:lpstr>6d. Creating the CustomerBase</vt:lpstr>
      <vt:lpstr>6e. Define the new CustomerBase’s attributes</vt:lpstr>
      <vt:lpstr>6f. Define the initial Customers stock</vt:lpstr>
      <vt:lpstr>6g. Finishing up</vt:lpstr>
      <vt:lpstr>Done!</vt:lpstr>
      <vt:lpstr>5. Controls</vt:lpstr>
      <vt:lpstr>4. Add Slider Controls &amp; Charts</vt:lpstr>
      <vt:lpstr>4a. Adding a Slider</vt:lpstr>
      <vt:lpstr>4b. A possible layout</vt:lpstr>
      <vt:lpstr>4c. Base vs. Policy Runs &amp; “Ignore First Run”</vt:lpstr>
      <vt:lpstr>4d. Setting Base to a low-key style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</dc:creator>
  <cp:lastModifiedBy>Tom Fiddaman</cp:lastModifiedBy>
  <cp:revision>200</cp:revision>
  <dcterms:created xsi:type="dcterms:W3CDTF">2011-02-07T23:40:21Z</dcterms:created>
  <dcterms:modified xsi:type="dcterms:W3CDTF">2026-07-14T01:31:55Z</dcterms:modified>
</cp:coreProperties>
</file>